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media/image24.jpg" ContentType="image/jpg"/>
  <Override PartName="/ppt/media/image25.jpg" ContentType="image/jpg"/>
  <Override PartName="/ppt/media/image26.jpg" ContentType="image/jpg"/>
  <Override PartName="/ppt/media/image27.jpg" ContentType="image/jpg"/>
  <Override PartName="/ppt/media/image28.jpg" ContentType="image/jpg"/>
  <Override PartName="/ppt/media/image29.jpg" ContentType="image/jpg"/>
  <Override PartName="/ppt/media/image30.jpg" ContentType="image/jpg"/>
  <Override PartName="/ppt/media/image31.jpg" ContentType="image/jpg"/>
  <Override PartName="/ppt/media/image32.jpg" ContentType="image/jpg"/>
  <Override PartName="/ppt/media/image33.jpg" ContentType="image/jpg"/>
  <Override PartName="/ppt/media/image34.jpg" ContentType="image/jpg"/>
  <Override PartName="/ppt/media/image35.jpg" ContentType="image/jpg"/>
  <Override PartName="/ppt/media/image36.jpg" ContentType="image/jpg"/>
  <Override PartName="/ppt/media/image37.jpg" ContentType="image/jpg"/>
  <Override PartName="/ppt/media/image38.jpg" ContentType="image/jpg"/>
  <Override PartName="/ppt/media/image39.jpg" ContentType="image/jpg"/>
  <Override PartName="/ppt/media/image40.jpg" ContentType="image/jpg"/>
  <Override PartName="/ppt/media/image41.jpg" ContentType="image/jpg"/>
  <Override PartName="/ppt/media/image42.jpg" ContentType="image/jpg"/>
  <Override PartName="/ppt/media/image43.jpg" ContentType="image/jpg"/>
  <Override PartName="/ppt/media/image44.jpg" ContentType="image/jpg"/>
  <Override PartName="/ppt/media/image45.jpg" ContentType="image/jpg"/>
  <Override PartName="/ppt/media/image46.jpg" ContentType="image/jpg"/>
  <Override PartName="/ppt/media/image47.jpg" ContentType="image/jpg"/>
  <Override PartName="/ppt/media/image48.jpg" ContentType="image/jpg"/>
  <Override PartName="/ppt/media/image49.jpg" ContentType="image/jpg"/>
  <Override PartName="/ppt/media/image50.jpg" ContentType="image/jpg"/>
  <Override PartName="/ppt/media/image51.jpg" ContentType="image/jpg"/>
  <Override PartName="/ppt/media/image52.jpg" ContentType="image/jpg"/>
  <Override PartName="/ppt/media/image53.jpg" ContentType="image/jpg"/>
  <Override PartName="/ppt/media/image54.jpg" ContentType="image/jpg"/>
  <Override PartName="/ppt/media/image55.jpg" ContentType="image/jpg"/>
  <Override PartName="/ppt/media/image56.jpg" ContentType="image/jpg"/>
  <Override PartName="/ppt/media/image57.jpg" ContentType="image/jpg"/>
  <Override PartName="/ppt/media/image58.jpg" ContentType="image/jpg"/>
  <Override PartName="/ppt/media/image59.jpg" ContentType="image/jpg"/>
  <Override PartName="/ppt/media/image60.jpg" ContentType="image/jpg"/>
  <Override PartName="/ppt/media/image61.jpg" ContentType="image/jpg"/>
  <Override PartName="/ppt/media/image62.jpg" ContentType="image/jp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2"/>
  </p:notesMasterIdLst>
  <p:sldIdLst>
    <p:sldId id="256" r:id="rId2"/>
    <p:sldId id="266" r:id="rId3"/>
    <p:sldId id="257" r:id="rId4"/>
    <p:sldId id="258" r:id="rId5"/>
    <p:sldId id="259" r:id="rId6"/>
    <p:sldId id="260" r:id="rId7"/>
    <p:sldId id="277" r:id="rId8"/>
    <p:sldId id="278" r:id="rId9"/>
    <p:sldId id="267" r:id="rId10"/>
    <p:sldId id="268" r:id="rId11"/>
    <p:sldId id="269" r:id="rId12"/>
    <p:sldId id="271" r:id="rId13"/>
    <p:sldId id="273" r:id="rId14"/>
    <p:sldId id="274" r:id="rId15"/>
    <p:sldId id="275" r:id="rId16"/>
    <p:sldId id="276" r:id="rId17"/>
    <p:sldId id="270" r:id="rId18"/>
    <p:sldId id="262" r:id="rId19"/>
    <p:sldId id="346" r:id="rId20"/>
    <p:sldId id="347" r:id="rId21"/>
    <p:sldId id="348" r:id="rId22"/>
    <p:sldId id="349" r:id="rId23"/>
    <p:sldId id="263" r:id="rId24"/>
    <p:sldId id="264" r:id="rId25"/>
    <p:sldId id="265" r:id="rId26"/>
    <p:sldId id="261" r:id="rId27"/>
    <p:sldId id="345" r:id="rId28"/>
    <p:sldId id="344" r:id="rId29"/>
    <p:sldId id="323" r:id="rId30"/>
    <p:sldId id="298" r:id="rId31"/>
    <p:sldId id="324" r:id="rId32"/>
    <p:sldId id="325" r:id="rId33"/>
    <p:sldId id="326" r:id="rId34"/>
    <p:sldId id="327" r:id="rId35"/>
    <p:sldId id="328" r:id="rId36"/>
    <p:sldId id="329" r:id="rId37"/>
    <p:sldId id="330" r:id="rId38"/>
    <p:sldId id="331" r:id="rId39"/>
    <p:sldId id="332" r:id="rId40"/>
    <p:sldId id="333" r:id="rId41"/>
    <p:sldId id="334" r:id="rId42"/>
    <p:sldId id="335" r:id="rId43"/>
    <p:sldId id="336" r:id="rId44"/>
    <p:sldId id="337" r:id="rId45"/>
    <p:sldId id="272" r:id="rId46"/>
    <p:sldId id="338" r:id="rId47"/>
    <p:sldId id="339" r:id="rId48"/>
    <p:sldId id="340" r:id="rId49"/>
    <p:sldId id="341" r:id="rId50"/>
    <p:sldId id="342" r:id="rId51"/>
    <p:sldId id="343" r:id="rId52"/>
    <p:sldId id="279" r:id="rId53"/>
    <p:sldId id="280" r:id="rId54"/>
    <p:sldId id="281" r:id="rId55"/>
    <p:sldId id="282" r:id="rId56"/>
    <p:sldId id="283" r:id="rId57"/>
    <p:sldId id="284" r:id="rId58"/>
    <p:sldId id="285" r:id="rId59"/>
    <p:sldId id="286" r:id="rId60"/>
    <p:sldId id="287" r:id="rId61"/>
    <p:sldId id="288" r:id="rId62"/>
    <p:sldId id="289" r:id="rId63"/>
    <p:sldId id="290" r:id="rId64"/>
    <p:sldId id="291" r:id="rId65"/>
    <p:sldId id="292" r:id="rId66"/>
    <p:sldId id="293" r:id="rId67"/>
    <p:sldId id="294" r:id="rId68"/>
    <p:sldId id="295" r:id="rId69"/>
    <p:sldId id="296" r:id="rId70"/>
    <p:sldId id="297" r:id="rId7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470" autoAdjust="0"/>
    <p:restoredTop sz="94660"/>
  </p:normalViewPr>
  <p:slideViewPr>
    <p:cSldViewPr snapToGrid="0">
      <p:cViewPr varScale="1">
        <p:scale>
          <a:sx n="79" d="100"/>
          <a:sy n="79" d="100"/>
        </p:scale>
        <p:origin x="595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31C64C-0CB3-4C93-828E-6570A112A63E}" type="datetimeFigureOut">
              <a:rPr lang="en-IN" smtClean="0"/>
              <a:t>05-05-2021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21F8AF-B0A4-40BE-A998-BE2D623C428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383489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d7493af389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d7493af389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9336B-B584-4AB3-B791-A04F79FA71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1F8D012-D223-4F66-8147-4CD73E1317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907960-2C38-49D9-A1A0-D744A9DEDA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D79A11-4C43-4F6F-A2E4-9BC35170FD25}" type="datetimeFigureOut">
              <a:rPr lang="en-IN" smtClean="0"/>
              <a:t>05-05-2021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E2AAC5-515E-47EE-9B3F-C00EB0F3E6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10DB81-2408-4C7E-9751-9B1AC253D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B26D8-9A02-4BD4-B31B-442DB61955D2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83481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5E4A7-4C0F-43F4-9F13-24C61B07CA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4135FBB-1ED3-4237-B8C6-615C26ED1B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8AE6D0-C618-40D7-96CB-1055550C5F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D79A11-4C43-4F6F-A2E4-9BC35170FD25}" type="datetimeFigureOut">
              <a:rPr lang="en-IN" smtClean="0"/>
              <a:t>05-05-2021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4970D9-41D3-4B25-91BF-D4F5176916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08DA53-A3DA-43C4-8510-F7AA69F62F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B26D8-9A02-4BD4-B31B-442DB61955D2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153532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65B4BE-A450-44C8-96CC-19E5C8C88DF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24C620C-2DA1-4235-8F05-64516B8900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8DD918-2026-4716-8718-D55AA36620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D79A11-4C43-4F6F-A2E4-9BC35170FD25}" type="datetimeFigureOut">
              <a:rPr lang="en-IN" smtClean="0"/>
              <a:t>05-05-2021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CF3A2D-17EB-42DF-ABFB-FC8F47C2C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8DA22F-BE0E-4DD5-91A8-D16CFC361C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B26D8-9A02-4BD4-B31B-442DB61955D2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482311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0394765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541370"/>
            <a:ext cx="10363200" cy="6093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5/5/2021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728800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374808-264C-408E-9496-AB782B7BC8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62BEDB-2D3B-4CCA-992E-681A902E8D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1592F8-4F87-4FFB-BE5E-0643661489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D79A11-4C43-4F6F-A2E4-9BC35170FD25}" type="datetimeFigureOut">
              <a:rPr lang="en-IN" smtClean="0"/>
              <a:t>05-05-2021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22C9AD-28AB-4AB3-B246-141AD281C5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155796-DB8B-4D99-A951-836EA86E63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B26D8-9A02-4BD4-B31B-442DB61955D2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724034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7B135-17F2-4773-81C1-48DBB8BBA9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93B831-64D3-4A32-9BAF-8C91A91E5A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9E38B0-5F23-4542-91AC-56BF0FDBCE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D79A11-4C43-4F6F-A2E4-9BC35170FD25}" type="datetimeFigureOut">
              <a:rPr lang="en-IN" smtClean="0"/>
              <a:t>05-05-2021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3E477F-AB86-4F3E-9F51-F9D582CB0A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39A952-4776-4902-BA86-EE524C936C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B26D8-9A02-4BD4-B31B-442DB61955D2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789507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584F1F-7E6D-4B7A-A814-8C6B46DF7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DD1C50-1CF1-4BD9-A210-E466195DBE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7084E9-39E6-42FB-A664-CA168E0C23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AA135D-D829-4F8A-9960-669BAE1E5C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D79A11-4C43-4F6F-A2E4-9BC35170FD25}" type="datetimeFigureOut">
              <a:rPr lang="en-IN" smtClean="0"/>
              <a:t>05-05-2021</a:t>
            </a:fld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0B6D00-C8F9-47D8-A1FD-BEAF0F413F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C876B3-4397-4E80-B181-88383A240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B26D8-9A02-4BD4-B31B-442DB61955D2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553662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FF6884-07E0-4E88-AF3B-82D64BCBFA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4ADF04-9065-4FE8-8E3E-A8C22F2AAA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8AD5AF-80F4-47B1-850D-1BE708F742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F0BCC74-6ADC-4865-A10D-FAC3FB2C533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840988-7811-4F2B-A7BE-B8AA744446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4DDDF02-E36D-4BC1-96F6-59FBAE7533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D79A11-4C43-4F6F-A2E4-9BC35170FD25}" type="datetimeFigureOut">
              <a:rPr lang="en-IN" smtClean="0"/>
              <a:t>05-05-2021</a:t>
            </a:fld>
            <a:endParaRPr lang="en-IN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4AD0517-561B-4FC5-B1F9-898B2B8AE4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8E1180-BE55-4779-B010-CADE9FD16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B26D8-9A02-4BD4-B31B-442DB61955D2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890220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B71D3-75FB-4675-8AFA-C90D53FB1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69ED93B-2D46-486D-BBEF-D2A63D1DFA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D79A11-4C43-4F6F-A2E4-9BC35170FD25}" type="datetimeFigureOut">
              <a:rPr lang="en-IN" smtClean="0"/>
              <a:t>05-05-2021</a:t>
            </a:fld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8C4CA0F-C807-4D62-B0E5-6F5419B4C3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21E48F-C2FB-40A9-90C1-05FD7C525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B26D8-9A02-4BD4-B31B-442DB61955D2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859451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1F879A-E70F-4617-AD8D-2C201E0647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D79A11-4C43-4F6F-A2E4-9BC35170FD25}" type="datetimeFigureOut">
              <a:rPr lang="en-IN" smtClean="0"/>
              <a:t>05-05-2021</a:t>
            </a:fld>
            <a:endParaRPr lang="en-I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380663A-6866-41DE-ACC1-06AAC19A76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BC4E0B-9F9F-4C68-8F7E-55A812F19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B26D8-9A02-4BD4-B31B-442DB61955D2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19025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7C3D3-7483-4BB4-8A74-9182BAF9E6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266ABE-E400-4CBB-925A-7A46B7E5B6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222B31-DE03-46EF-BA82-095BE9CED1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F5E008-E87B-4F5D-8C28-47FD99A33F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D79A11-4C43-4F6F-A2E4-9BC35170FD25}" type="datetimeFigureOut">
              <a:rPr lang="en-IN" smtClean="0"/>
              <a:t>05-05-2021</a:t>
            </a:fld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F01856-3DCB-4B14-B68A-93F3395BEC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54913F-5C18-41D7-9EB7-43BCC3780A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B26D8-9A02-4BD4-B31B-442DB61955D2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163724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01CAEF-0F2D-4B2B-9950-E4E980901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361CC8D-406A-4597-8253-4BBE68C464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182FBB-B0A7-42C1-B916-451A4BE627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A80F45-571F-404D-A087-DF7713FD28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D79A11-4C43-4F6F-A2E4-9BC35170FD25}" type="datetimeFigureOut">
              <a:rPr lang="en-IN" smtClean="0"/>
              <a:t>05-05-2021</a:t>
            </a:fld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890494-7124-426E-BE88-EE71AE015E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FCCD9A-38F7-4213-83F7-7D37EC2B2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B26D8-9A02-4BD4-B31B-442DB61955D2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179080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5DE60D-C84F-4AA0-ACDB-30EE01B058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1F3F63-DCD3-4775-9AB4-C89EE37922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3A2DE3-0A71-4EFF-9A2C-7BC31344BAA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D79A11-4C43-4F6F-A2E4-9BC35170FD25}" type="datetimeFigureOut">
              <a:rPr lang="en-IN" smtClean="0"/>
              <a:t>05-05-2021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5BF8C5-4917-44CC-8A14-2022A35781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BE39CC-272F-498D-909C-956A2385D4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4B26D8-9A02-4BD4-B31B-442DB61955D2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448908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8BqAHVwsHLA?feature=oembed" TargetMode="Externa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hyperlink" Target="https://firmware.ardupilot.org/Tools/MissionPlanner/" TargetMode="Externa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webp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webp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8C4DA1-8BDA-400D-9EAA-400968174DA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IN" sz="6600" b="1" dirty="0"/>
              <a:t>Workshop on Drone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54E032-4AD6-4FBA-898F-FEAFF56640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32170" y="4545621"/>
            <a:ext cx="9144000" cy="1655762"/>
          </a:xfrm>
        </p:spPr>
        <p:txBody>
          <a:bodyPr/>
          <a:lstStyle/>
          <a:p>
            <a:pPr>
              <a:lnSpc>
                <a:spcPct val="50000"/>
              </a:lnSpc>
            </a:pPr>
            <a:r>
              <a:rPr lang="en-IN" dirty="0"/>
              <a:t>Presented by:</a:t>
            </a:r>
          </a:p>
          <a:p>
            <a:pPr>
              <a:lnSpc>
                <a:spcPct val="50000"/>
              </a:lnSpc>
            </a:pPr>
            <a:endParaRPr lang="en-IN" dirty="0"/>
          </a:p>
          <a:p>
            <a:pPr>
              <a:lnSpc>
                <a:spcPct val="50000"/>
              </a:lnSpc>
            </a:pPr>
            <a:r>
              <a:rPr lang="en-IN" dirty="0"/>
              <a:t>Keshav Kumar Roy</a:t>
            </a:r>
          </a:p>
          <a:p>
            <a:pPr>
              <a:lnSpc>
                <a:spcPct val="50000"/>
              </a:lnSpc>
            </a:pPr>
            <a:r>
              <a:rPr lang="en-IN" dirty="0"/>
              <a:t>Anil Mondedla</a:t>
            </a:r>
          </a:p>
        </p:txBody>
      </p:sp>
    </p:spTree>
    <p:extLst>
      <p:ext uri="{BB962C8B-B14F-4D97-AF65-F5344CB8AC3E}">
        <p14:creationId xmlns:p14="http://schemas.microsoft.com/office/powerpoint/2010/main" val="8116864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A12160-4EDE-4C7E-A699-87069CB1B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  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1275E3-3C41-4DAB-B767-87EA511650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Google Shape;55;p13">
            <a:extLst>
              <a:ext uri="{FF2B5EF4-FFF2-40B4-BE49-F238E27FC236}">
                <a16:creationId xmlns:a16="http://schemas.microsoft.com/office/drawing/2014/main" id="{B06A1FC1-2218-4636-A4A7-C250A25C7E2A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t="6491"/>
          <a:stretch/>
        </p:blipFill>
        <p:spPr>
          <a:xfrm>
            <a:off x="1001486" y="365125"/>
            <a:ext cx="10078666" cy="61277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58200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E59E74-6C89-41D6-9559-9472D69E2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54DC41-A4AC-4BBD-A792-BAC1459D2E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Google Shape;61;p14">
            <a:extLst>
              <a:ext uri="{FF2B5EF4-FFF2-40B4-BE49-F238E27FC236}">
                <a16:creationId xmlns:a16="http://schemas.microsoft.com/office/drawing/2014/main" id="{276866EE-87C3-4BF8-9F18-68B90C3371D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754221" y="855832"/>
            <a:ext cx="8683557" cy="532113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58290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9A941C-AFAC-441B-8A29-5F250A958D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6268"/>
            <a:ext cx="10515600" cy="860560"/>
          </a:xfrm>
        </p:spPr>
        <p:txBody>
          <a:bodyPr>
            <a:normAutofit/>
          </a:bodyPr>
          <a:lstStyle/>
          <a:p>
            <a:pPr algn="ctr"/>
            <a:r>
              <a:rPr lang="en" sz="4000" b="1" dirty="0"/>
              <a:t> FUNCTION OF EACH STICK</a:t>
            </a:r>
            <a:endParaRPr lang="en-IN" sz="4000" b="1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EC3EC640-8DC0-4855-9517-1DC2D164A3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FDEF277-CE3D-4B02-B4BC-BA884A8B84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225"/>
            <a:ext cx="12192000" cy="4057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5323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9A941C-AFAC-441B-8A29-5F250A958D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0757"/>
            <a:ext cx="10515600" cy="860560"/>
          </a:xfrm>
        </p:spPr>
        <p:txBody>
          <a:bodyPr>
            <a:normAutofit/>
          </a:bodyPr>
          <a:lstStyle/>
          <a:p>
            <a:pPr algn="ctr"/>
            <a:r>
              <a:rPr lang="en" sz="4000" b="1" dirty="0"/>
              <a:t> FUNCTION OF EACH STICK</a:t>
            </a:r>
            <a:endParaRPr lang="en-IN" sz="4000" b="1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A67E129-4F0A-429E-872A-C631776E38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6AC7FF-53A1-4518-B5D4-D4A57E0454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9725"/>
            <a:ext cx="12192000" cy="3761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2231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9A941C-AFAC-441B-8A29-5F250A958D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0757"/>
            <a:ext cx="10515600" cy="860560"/>
          </a:xfrm>
        </p:spPr>
        <p:txBody>
          <a:bodyPr>
            <a:normAutofit/>
          </a:bodyPr>
          <a:lstStyle/>
          <a:p>
            <a:pPr algn="ctr"/>
            <a:r>
              <a:rPr lang="en" sz="4000" b="1" dirty="0"/>
              <a:t> FUNCTION OF EACH STICK </a:t>
            </a:r>
            <a:endParaRPr lang="en-IN" sz="4000" b="1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A67E129-4F0A-429E-872A-C631776E38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071596-119A-4234-9AB7-99A4503F05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12192000" cy="3910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6866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9A941C-AFAC-441B-8A29-5F250A958D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0756"/>
            <a:ext cx="10515600" cy="860560"/>
          </a:xfrm>
        </p:spPr>
        <p:txBody>
          <a:bodyPr>
            <a:normAutofit/>
          </a:bodyPr>
          <a:lstStyle/>
          <a:p>
            <a:pPr algn="ctr"/>
            <a:r>
              <a:rPr lang="en" sz="4000" b="1" dirty="0"/>
              <a:t> FUNCTION OF EACH STICK </a:t>
            </a:r>
            <a:endParaRPr lang="en-IN" sz="4000" b="1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A67E129-4F0A-429E-872A-C631776E38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13FFF0-BDD3-4DA4-8D09-2B1C5B4765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77440"/>
            <a:ext cx="12192000" cy="3903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9152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FE55C-ACA2-4648-9A48-79E576356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0473"/>
            <a:ext cx="10515600" cy="1325563"/>
          </a:xfrm>
        </p:spPr>
        <p:txBody>
          <a:bodyPr/>
          <a:lstStyle/>
          <a:p>
            <a:pPr algn="ctr"/>
            <a:r>
              <a:rPr lang="en-IN" b="1" dirty="0"/>
              <a:t>Receiver (Fly sky fs-ia6)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252873-D9AB-4890-9FC6-6EB248956F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5143" y="1690688"/>
            <a:ext cx="10515600" cy="4351338"/>
          </a:xfrm>
        </p:spPr>
        <p:txBody>
          <a:bodyPr>
            <a:normAutofit fontScale="62500" lnSpcReduction="20000"/>
          </a:bodyPr>
          <a:lstStyle/>
          <a:p>
            <a:r>
              <a:rPr lang="en-IN" dirty="0"/>
              <a:t>Channels 		: 6</a:t>
            </a:r>
          </a:p>
          <a:p>
            <a:r>
              <a:rPr lang="en-IN" b="0" i="0" dirty="0">
                <a:solidFill>
                  <a:srgbClr val="000000"/>
                </a:solidFill>
                <a:effectLst/>
                <a:latin typeface="proxima-nova"/>
              </a:rPr>
              <a:t>RF range 		: 2.408 - 2.475GHz</a:t>
            </a:r>
          </a:p>
          <a:p>
            <a:r>
              <a:rPr lang="en-IN" b="0" i="0" dirty="0">
                <a:solidFill>
                  <a:srgbClr val="000000"/>
                </a:solidFill>
                <a:effectLst/>
                <a:latin typeface="proxima-nova"/>
              </a:rPr>
              <a:t>Bandwidth 		: 500 KHz</a:t>
            </a:r>
            <a:endParaRPr lang="en-IN" dirty="0"/>
          </a:p>
          <a:p>
            <a:r>
              <a:rPr lang="en-IN" dirty="0"/>
              <a:t>Bands	             		: 135</a:t>
            </a: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proxima-nova"/>
              </a:rPr>
              <a:t>RF power 		: Less than 20 dBm</a:t>
            </a:r>
          </a:p>
          <a:p>
            <a:r>
              <a:rPr lang="en-IN" dirty="0"/>
              <a:t>Rx sensitivity 		: ~105 dBm</a:t>
            </a:r>
          </a:p>
          <a:p>
            <a:r>
              <a:rPr lang="en-IN" dirty="0"/>
              <a:t>Protocol 		: AFHDS 2A</a:t>
            </a:r>
          </a:p>
          <a:p>
            <a:r>
              <a:rPr lang="en-IN" dirty="0"/>
              <a:t>Modulation type 	: GFSK</a:t>
            </a:r>
          </a:p>
          <a:p>
            <a:r>
              <a:rPr lang="en-US" dirty="0"/>
              <a:t>Power input 		: 4 – 6.5 V DC</a:t>
            </a:r>
          </a:p>
          <a:p>
            <a:r>
              <a:rPr lang="en-US" dirty="0"/>
              <a:t>Antenna length 		: 26 mm x 2</a:t>
            </a:r>
          </a:p>
          <a:p>
            <a:r>
              <a:rPr lang="en-US" dirty="0"/>
              <a:t>Weight			: 7g</a:t>
            </a:r>
          </a:p>
          <a:p>
            <a:r>
              <a:rPr lang="en-US" dirty="0"/>
              <a:t>Size 			: 40 x 21 x 15 mm</a:t>
            </a:r>
          </a:p>
          <a:p>
            <a:r>
              <a:rPr lang="en-US" dirty="0"/>
              <a:t>Color 			: Black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031D18-2122-492F-9126-8EDD8B6BBD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943" y="1481384"/>
            <a:ext cx="426720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7432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>
            <a:spLocks noGrp="1"/>
          </p:cNvSpPr>
          <p:nvPr>
            <p:ph type="title"/>
          </p:nvPr>
        </p:nvSpPr>
        <p:spPr>
          <a:xfrm>
            <a:off x="415600" y="204261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pPr algn="ctr"/>
            <a:r>
              <a:rPr lang="en-IN" b="1"/>
              <a:t>Binding Transmitter and Receiver (Fly sky fs-i6) </a:t>
            </a:r>
            <a:endParaRPr lang="en-IN" b="1" dirty="0"/>
          </a:p>
        </p:txBody>
      </p:sp>
      <p:sp>
        <p:nvSpPr>
          <p:cNvPr id="73" name="Google Shape;73;p16"/>
          <p:cNvSpPr txBox="1">
            <a:spLocks noGrp="1"/>
          </p:cNvSpPr>
          <p:nvPr>
            <p:ph type="body" idx="1"/>
          </p:nvPr>
        </p:nvSpPr>
        <p:spPr>
          <a:xfrm>
            <a:off x="415600" y="1244803"/>
            <a:ext cx="11360800" cy="4834984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2500" lnSpcReduction="10000"/>
          </a:bodyPr>
          <a:lstStyle/>
          <a:p>
            <a:pPr>
              <a:lnSpc>
                <a:spcPct val="150000"/>
              </a:lnSpc>
              <a:buClr>
                <a:srgbClr val="060404"/>
              </a:buClr>
            </a:pPr>
            <a:r>
              <a:rPr lang="en" sz="2600">
                <a:solidFill>
                  <a:srgbClr val="060404"/>
                </a:solidFill>
              </a:rPr>
              <a:t>A pair of transmitter and receiver are pre-bound while manufacturing.</a:t>
            </a:r>
          </a:p>
          <a:p>
            <a:pPr>
              <a:lnSpc>
                <a:spcPct val="150000"/>
              </a:lnSpc>
              <a:buClr>
                <a:srgbClr val="060404"/>
              </a:buClr>
            </a:pPr>
            <a:r>
              <a:rPr lang="en" sz="2600">
                <a:solidFill>
                  <a:srgbClr val="060404"/>
                </a:solidFill>
              </a:rPr>
              <a:t>However, if you are using another transmitter or receiver, follow the below steps :</a:t>
            </a:r>
          </a:p>
          <a:p>
            <a:pPr marL="1104881" lvl="1" indent="-342900">
              <a:lnSpc>
                <a:spcPct val="150000"/>
              </a:lnSpc>
              <a:buClr>
                <a:srgbClr val="060404"/>
              </a:buClr>
            </a:pPr>
            <a:r>
              <a:rPr lang="en-IN">
                <a:solidFill>
                  <a:srgbClr val="060404"/>
                </a:solidFill>
              </a:rPr>
              <a:t>Connect the supplied bind cable to the B/VCC port the receiver.</a:t>
            </a:r>
          </a:p>
          <a:p>
            <a:pPr marL="1104881" lvl="1" indent="-342900">
              <a:lnSpc>
                <a:spcPct val="150000"/>
              </a:lnSpc>
              <a:buClr>
                <a:srgbClr val="060404"/>
              </a:buClr>
            </a:pPr>
            <a:r>
              <a:rPr lang="en-IN">
                <a:solidFill>
                  <a:srgbClr val="060404"/>
                </a:solidFill>
              </a:rPr>
              <a:t>Insert power into any other port.</a:t>
            </a:r>
          </a:p>
          <a:p>
            <a:pPr marL="1104881" lvl="1" indent="-342900">
              <a:lnSpc>
                <a:spcPct val="150000"/>
              </a:lnSpc>
              <a:buClr>
                <a:srgbClr val="060404"/>
              </a:buClr>
            </a:pPr>
            <a:r>
              <a:rPr lang="en-IN">
                <a:solidFill>
                  <a:srgbClr val="060404"/>
                </a:solidFill>
              </a:rPr>
              <a:t>Hold the ‘BIND KEY’ while powering on the transmitter to enter the blind mode.</a:t>
            </a:r>
          </a:p>
          <a:p>
            <a:pPr marL="1104881" lvl="1" indent="-342900">
              <a:lnSpc>
                <a:spcPct val="150000"/>
              </a:lnSpc>
              <a:buClr>
                <a:srgbClr val="060404"/>
              </a:buClr>
            </a:pPr>
            <a:r>
              <a:rPr lang="en-IN">
                <a:solidFill>
                  <a:srgbClr val="060404"/>
                </a:solidFill>
              </a:rPr>
              <a:t>Remove the power and bind cable from the receiver. Then connect the power cable to the B/VCC port.</a:t>
            </a:r>
          </a:p>
          <a:p>
            <a:pPr marL="1104881" lvl="1" indent="-342900">
              <a:lnSpc>
                <a:spcPct val="150000"/>
              </a:lnSpc>
              <a:buClr>
                <a:srgbClr val="060404"/>
              </a:buClr>
            </a:pPr>
            <a:r>
              <a:rPr lang="en-IN">
                <a:solidFill>
                  <a:srgbClr val="060404"/>
                </a:solidFill>
              </a:rPr>
              <a:t>Test by giving little throttle, the motor should rotate. If this does not happen, repeat the above process.</a:t>
            </a:r>
            <a:endParaRPr lang="en-IN" dirty="0">
              <a:solidFill>
                <a:srgbClr val="060404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927F6803-D6FC-4442-94BB-0E35E7339B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7336" y="1314750"/>
            <a:ext cx="5336217" cy="533621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99D3E0-A3F6-492B-BA1A-6956FD3FF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dirty="0"/>
              <a:t>Controller (ArduPilot APM 2.8)</a:t>
            </a:r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9D425A1D-53E1-4B95-9191-78746BD14BD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00786356"/>
              </p:ext>
            </p:extLst>
          </p:nvPr>
        </p:nvGraphicFramePr>
        <p:xfrm>
          <a:off x="428017" y="1863248"/>
          <a:ext cx="5856051" cy="396684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305456">
                  <a:extLst>
                    <a:ext uri="{9D8B030D-6E8A-4147-A177-3AD203B41FA5}">
                      <a16:colId xmlns:a16="http://schemas.microsoft.com/office/drawing/2014/main" val="3163618398"/>
                    </a:ext>
                  </a:extLst>
                </a:gridCol>
                <a:gridCol w="3550595">
                  <a:extLst>
                    <a:ext uri="{9D8B030D-6E8A-4147-A177-3AD203B41FA5}">
                      <a16:colId xmlns:a16="http://schemas.microsoft.com/office/drawing/2014/main" val="147060239"/>
                    </a:ext>
                  </a:extLst>
                </a:gridCol>
              </a:tblGrid>
              <a:tr h="342954">
                <a:tc>
                  <a:txBody>
                    <a:bodyPr/>
                    <a:lstStyle/>
                    <a:p>
                      <a:pPr algn="l" fontAlgn="b"/>
                      <a:r>
                        <a:rPr lang="en-IN" sz="1800" u="none" strike="noStrike">
                          <a:effectLst/>
                        </a:rPr>
                        <a:t>Model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800" u="none" strike="noStrike" dirty="0">
                          <a:effectLst/>
                        </a:rPr>
                        <a:t>: APM 2.8</a:t>
                      </a:r>
                      <a:endParaRPr lang="en-IN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9039875"/>
                  </a:ext>
                </a:extLst>
              </a:tr>
              <a:tr h="342954">
                <a:tc>
                  <a:txBody>
                    <a:bodyPr/>
                    <a:lstStyle/>
                    <a:p>
                      <a:pPr algn="l" fontAlgn="b"/>
                      <a:r>
                        <a:rPr lang="en-IN" sz="1800" u="none" strike="noStrike">
                          <a:effectLst/>
                        </a:rPr>
                        <a:t>Power supply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800" u="none" strike="noStrike" dirty="0">
                          <a:effectLst/>
                        </a:rPr>
                        <a:t>: LP2985-3.3.</a:t>
                      </a:r>
                      <a:endParaRPr lang="en-IN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58739074"/>
                  </a:ext>
                </a:extLst>
              </a:tr>
              <a:tr h="342954">
                <a:tc>
                  <a:txBody>
                    <a:bodyPr/>
                    <a:lstStyle/>
                    <a:p>
                      <a:pPr algn="l" fontAlgn="b"/>
                      <a:r>
                        <a:rPr lang="en-IN" sz="1800" u="none" strike="noStrike" dirty="0">
                          <a:effectLst/>
                        </a:rPr>
                        <a:t>Input Voltage (V)</a:t>
                      </a:r>
                      <a:endParaRPr lang="en-IN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800" u="none" strike="noStrike" dirty="0">
                          <a:effectLst/>
                        </a:rPr>
                        <a:t>: 12~16 VDC</a:t>
                      </a:r>
                      <a:endParaRPr lang="en-IN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4779655"/>
                  </a:ext>
                </a:extLst>
              </a:tr>
              <a:tr h="342954">
                <a:tc>
                  <a:txBody>
                    <a:bodyPr/>
                    <a:lstStyle/>
                    <a:p>
                      <a:pPr algn="l" fontAlgn="b"/>
                      <a:r>
                        <a:rPr lang="en-IN" sz="1800" u="none" strike="noStrike">
                          <a:effectLst/>
                        </a:rPr>
                        <a:t>Sensors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800" u="none" strike="noStrike" dirty="0">
                          <a:effectLst/>
                        </a:rPr>
                        <a:t>: 3-Axis Gyrometer</a:t>
                      </a:r>
                      <a:endParaRPr lang="en-IN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1325622"/>
                  </a:ext>
                </a:extLst>
              </a:tr>
              <a:tr h="342954">
                <a:tc>
                  <a:txBody>
                    <a:bodyPr/>
                    <a:lstStyle/>
                    <a:p>
                      <a:pPr algn="l" fontAlgn="b"/>
                      <a:r>
                        <a:rPr lang="en-IN" sz="1800" u="none" strike="noStrike">
                          <a:effectLst/>
                        </a:rPr>
                        <a:t> 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800" u="none" strike="noStrike" dirty="0">
                          <a:effectLst/>
                        </a:rPr>
                        <a:t>  Accelerometer</a:t>
                      </a:r>
                      <a:endParaRPr lang="en-IN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546896"/>
                  </a:ext>
                </a:extLst>
              </a:tr>
              <a:tr h="342954">
                <a:tc>
                  <a:txBody>
                    <a:bodyPr/>
                    <a:lstStyle/>
                    <a:p>
                      <a:pPr algn="l" fontAlgn="b"/>
                      <a:r>
                        <a:rPr lang="en-IN" sz="1800" u="none" strike="noStrike">
                          <a:effectLst/>
                        </a:rPr>
                        <a:t> 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800" u="none" strike="noStrike" dirty="0">
                          <a:effectLst/>
                        </a:rPr>
                        <a:t>  High-performance Barometer</a:t>
                      </a:r>
                      <a:endParaRPr lang="en-IN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8872534"/>
                  </a:ext>
                </a:extLst>
              </a:tr>
              <a:tr h="342954">
                <a:tc>
                  <a:txBody>
                    <a:bodyPr/>
                    <a:lstStyle/>
                    <a:p>
                      <a:pPr algn="l" fontAlgn="b"/>
                      <a:r>
                        <a:rPr lang="en-IN" sz="1800" u="none" strike="noStrike">
                          <a:effectLst/>
                        </a:rPr>
                        <a:t>Processor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800" u="none" strike="noStrike" dirty="0">
                          <a:effectLst/>
                        </a:rPr>
                        <a:t>: ATMEGA2560 and ATMEGA32U-2</a:t>
                      </a:r>
                      <a:endParaRPr lang="en-IN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4129463"/>
                  </a:ext>
                </a:extLst>
              </a:tr>
              <a:tr h="337752">
                <a:tc>
                  <a:txBody>
                    <a:bodyPr/>
                    <a:lstStyle/>
                    <a:p>
                      <a:pPr algn="l" fontAlgn="b"/>
                      <a:r>
                        <a:rPr lang="en-IN" sz="1800" u="none" strike="noStrike" dirty="0">
                          <a:effectLst/>
                        </a:rPr>
                        <a:t>Dimensions (mm) LxWxH</a:t>
                      </a:r>
                      <a:endParaRPr lang="en-IN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800" u="none" strike="noStrike" dirty="0">
                          <a:effectLst/>
                        </a:rPr>
                        <a:t>: 70 x 45 x 15</a:t>
                      </a:r>
                      <a:endParaRPr lang="en-IN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6944970"/>
                  </a:ext>
                </a:extLst>
              </a:tr>
              <a:tr h="342954">
                <a:tc>
                  <a:txBody>
                    <a:bodyPr/>
                    <a:lstStyle/>
                    <a:p>
                      <a:pPr algn="l" fontAlgn="b"/>
                      <a:r>
                        <a:rPr lang="en-IN" sz="1800" u="none" strike="noStrike" dirty="0">
                          <a:effectLst/>
                        </a:rPr>
                        <a:t>Weight (gm)</a:t>
                      </a:r>
                      <a:endParaRPr lang="en-IN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800" u="none" strike="noStrike" dirty="0">
                          <a:effectLst/>
                        </a:rPr>
                        <a:t>: 82</a:t>
                      </a:r>
                      <a:endParaRPr lang="en-IN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9733279"/>
                  </a:ext>
                </a:extLst>
              </a:tr>
              <a:tr h="342954">
                <a:tc>
                  <a:txBody>
                    <a:bodyPr/>
                    <a:lstStyle/>
                    <a:p>
                      <a:pPr algn="l" fontAlgn="b"/>
                      <a:r>
                        <a:rPr lang="en-IN" sz="1800" u="none" strike="noStrike">
                          <a:effectLst/>
                        </a:rPr>
                        <a:t>Shipment Weight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800" u="none" strike="noStrike" dirty="0">
                          <a:effectLst/>
                        </a:rPr>
                        <a:t>: 0.085 kg</a:t>
                      </a:r>
                      <a:endParaRPr lang="en-IN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3959193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l" fontAlgn="b"/>
                      <a:r>
                        <a:rPr lang="en-IN" sz="1800" u="none" strike="noStrike" dirty="0">
                          <a:effectLst/>
                        </a:rPr>
                        <a:t>Shipment Dimensions</a:t>
                      </a:r>
                      <a:endParaRPr lang="en-IN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800" u="none" strike="noStrike" dirty="0">
                          <a:effectLst/>
                        </a:rPr>
                        <a:t>: 9 × 3 × 2 cm</a:t>
                      </a:r>
                      <a:endParaRPr lang="en-IN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78413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41941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274133-9DEF-433E-9156-EC9E21E6B9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35021"/>
            <a:ext cx="10515600" cy="1155667"/>
          </a:xfrm>
        </p:spPr>
        <p:txBody>
          <a:bodyPr>
            <a:normAutofit/>
          </a:bodyPr>
          <a:lstStyle/>
          <a:p>
            <a:pPr algn="ctr"/>
            <a:r>
              <a:rPr lang="en-IN" sz="4000" b="1" dirty="0"/>
              <a:t>GPS MODULE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D92418-E22F-4110-8016-A5534709EF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1724" y="1765435"/>
            <a:ext cx="4426085" cy="4426085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48ED44-9E24-4293-8003-4D39AEBF13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65435"/>
            <a:ext cx="10515600" cy="4727440"/>
          </a:xfrm>
        </p:spPr>
        <p:txBody>
          <a:bodyPr>
            <a:normAutofit lnSpcReduction="10000"/>
          </a:bodyPr>
          <a:lstStyle/>
          <a:p>
            <a:r>
              <a:rPr lang="en-IN" sz="1600" dirty="0"/>
              <a:t>Model			: FPV Ublox NEO-M8N</a:t>
            </a:r>
          </a:p>
          <a:p>
            <a:r>
              <a:rPr lang="en-IN" sz="1600" dirty="0"/>
              <a:t>Receiver Type		: 72-channel Ublox M8 engine.</a:t>
            </a:r>
          </a:p>
          <a:p>
            <a:r>
              <a:rPr lang="en-IN" sz="1600" dirty="0"/>
              <a:t>Main Chip		: Ublox NEO-M8N</a:t>
            </a:r>
          </a:p>
          <a:p>
            <a:r>
              <a:rPr lang="en-IN" sz="1600" dirty="0"/>
              <a:t>Sensitivity		: Cold starts: –148 dBm. Hot starts: –156 dBm.</a:t>
            </a:r>
          </a:p>
          <a:p>
            <a:r>
              <a:rPr lang="en-IN" sz="1600" dirty="0"/>
              <a:t>Position Accuracy		: Autonomous: 2.5 m SBAS: 2.0 m</a:t>
            </a:r>
          </a:p>
          <a:p>
            <a:r>
              <a:rPr lang="en-IN" sz="1600" dirty="0"/>
              <a:t>Acceleration		: &lt;4g</a:t>
            </a:r>
          </a:p>
          <a:p>
            <a:r>
              <a:rPr lang="en-IN" sz="1600" dirty="0"/>
              <a:t>Navigation Update Rate	: up to 18 HZ.</a:t>
            </a:r>
          </a:p>
          <a:p>
            <a:r>
              <a:rPr lang="en-IN" sz="1600" dirty="0"/>
              <a:t>Operating Temperature Range	: -24ºC ~ 84°C</a:t>
            </a:r>
          </a:p>
          <a:p>
            <a:r>
              <a:rPr lang="en-IN" sz="1600" dirty="0"/>
              <a:t>Tracking Sensitivity		: –167 dBm.</a:t>
            </a:r>
          </a:p>
          <a:p>
            <a:r>
              <a:rPr lang="en-IN" sz="1600" dirty="0"/>
              <a:t>Capture Time		: 0.1s Average</a:t>
            </a:r>
          </a:p>
          <a:p>
            <a:r>
              <a:rPr lang="en-IN" sz="1600" dirty="0"/>
              <a:t>Dimensions (mm) LxWxH	: 50 x 12.8 (</a:t>
            </a:r>
            <a:r>
              <a:rPr lang="en-IN" sz="1600" dirty="0" err="1"/>
              <a:t>Dia</a:t>
            </a:r>
            <a:r>
              <a:rPr lang="en-IN" sz="1600" dirty="0"/>
              <a:t> x W)</a:t>
            </a:r>
          </a:p>
          <a:p>
            <a:r>
              <a:rPr lang="en-IN" sz="1600" dirty="0"/>
              <a:t>Weight (gm)		: 28</a:t>
            </a:r>
          </a:p>
          <a:p>
            <a:r>
              <a:rPr lang="en-IN" sz="1600" dirty="0"/>
              <a:t>Cable Length		: 30 CM</a:t>
            </a:r>
          </a:p>
          <a:p>
            <a:r>
              <a:rPr lang="en-IN" sz="1600" dirty="0"/>
              <a:t>Supply Voltage (V)		: 1.4~3.6</a:t>
            </a:r>
          </a:p>
        </p:txBody>
      </p:sp>
    </p:spTree>
    <p:extLst>
      <p:ext uri="{BB962C8B-B14F-4D97-AF65-F5344CB8AC3E}">
        <p14:creationId xmlns:p14="http://schemas.microsoft.com/office/powerpoint/2010/main" val="31175880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E0A7E-BC10-4488-80DD-AF0141AE23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28654"/>
          </a:xfrm>
        </p:spPr>
        <p:txBody>
          <a:bodyPr/>
          <a:lstStyle/>
          <a:p>
            <a:pPr algn="ctr"/>
            <a:r>
              <a:rPr lang="en-IN" b="1" dirty="0"/>
              <a:t>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6F03AA-53F8-495E-8159-E65B287DBF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6517"/>
            <a:ext cx="10515600" cy="4983738"/>
          </a:xfrm>
        </p:spPr>
        <p:txBody>
          <a:bodyPr>
            <a:normAutofit lnSpcReduction="10000"/>
          </a:bodyPr>
          <a:lstStyle/>
          <a:p>
            <a:pPr>
              <a:lnSpc>
                <a:spcPct val="110000"/>
              </a:lnSpc>
            </a:pPr>
            <a:r>
              <a:rPr lang="en-IN" dirty="0"/>
              <a:t>Assembly</a:t>
            </a:r>
          </a:p>
          <a:p>
            <a:pPr lvl="1">
              <a:lnSpc>
                <a:spcPct val="110000"/>
              </a:lnSpc>
            </a:pPr>
            <a:r>
              <a:rPr lang="en-IN" sz="2000" dirty="0"/>
              <a:t>Specifications of each components</a:t>
            </a:r>
          </a:p>
          <a:p>
            <a:pPr lvl="1">
              <a:lnSpc>
                <a:spcPct val="110000"/>
              </a:lnSpc>
            </a:pPr>
            <a:r>
              <a:rPr lang="en-IN" sz="2000" dirty="0"/>
              <a:t>Interconnection diagram between each components</a:t>
            </a:r>
          </a:p>
          <a:p>
            <a:pPr lvl="1">
              <a:lnSpc>
                <a:spcPct val="110000"/>
              </a:lnSpc>
            </a:pPr>
            <a:r>
              <a:rPr lang="en-IN" sz="2000" dirty="0"/>
              <a:t>Video tutorial for Assembling the drone</a:t>
            </a:r>
          </a:p>
          <a:p>
            <a:pPr>
              <a:lnSpc>
                <a:spcPct val="110000"/>
              </a:lnSpc>
            </a:pPr>
            <a:r>
              <a:rPr lang="en-IN" dirty="0"/>
              <a:t>Configuration</a:t>
            </a:r>
          </a:p>
          <a:p>
            <a:pPr lvl="1">
              <a:lnSpc>
                <a:spcPct val="110000"/>
              </a:lnSpc>
            </a:pPr>
            <a:r>
              <a:rPr lang="en-IN" sz="2000" dirty="0"/>
              <a:t>Installing mission planner software.</a:t>
            </a:r>
          </a:p>
          <a:p>
            <a:pPr lvl="1">
              <a:lnSpc>
                <a:spcPct val="110000"/>
              </a:lnSpc>
            </a:pPr>
            <a:r>
              <a:rPr lang="en-IN" sz="2000" dirty="0"/>
              <a:t>Connection with the controller</a:t>
            </a:r>
          </a:p>
          <a:p>
            <a:pPr lvl="1">
              <a:lnSpc>
                <a:spcPct val="110000"/>
              </a:lnSpc>
            </a:pPr>
            <a:r>
              <a:rPr lang="en-IN" sz="2000" dirty="0"/>
              <a:t>Calibration of various sensors of the controller</a:t>
            </a:r>
          </a:p>
          <a:p>
            <a:pPr>
              <a:lnSpc>
                <a:spcPct val="110000"/>
              </a:lnSpc>
            </a:pPr>
            <a:r>
              <a:rPr lang="en-IN" dirty="0"/>
              <a:t>Testing</a:t>
            </a:r>
          </a:p>
          <a:p>
            <a:pPr lvl="1">
              <a:lnSpc>
                <a:spcPct val="110000"/>
              </a:lnSpc>
            </a:pPr>
            <a:r>
              <a:rPr lang="en-IN" sz="2000" dirty="0"/>
              <a:t>Testing Videos</a:t>
            </a:r>
          </a:p>
          <a:p>
            <a:pPr>
              <a:lnSpc>
                <a:spcPct val="110000"/>
              </a:lnSpc>
            </a:pPr>
            <a:r>
              <a:rPr lang="en-IN" dirty="0"/>
              <a:t>Question/Answer session</a:t>
            </a:r>
          </a:p>
        </p:txBody>
      </p:sp>
    </p:spTree>
    <p:extLst>
      <p:ext uri="{BB962C8B-B14F-4D97-AF65-F5344CB8AC3E}">
        <p14:creationId xmlns:p14="http://schemas.microsoft.com/office/powerpoint/2010/main" val="32213580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89388C-EA46-4352-A12F-C02DA59D05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b="1" i="0" u="none" strike="noStrike" dirty="0">
                <a:solidFill>
                  <a:srgbClr val="000000"/>
                </a:solidFill>
                <a:effectLst/>
                <a:latin typeface="+mn-lt"/>
              </a:rPr>
              <a:t>Battery  (2200mAh 3S, 11V)</a:t>
            </a:r>
            <a:r>
              <a:rPr lang="en-US" sz="4000" b="1" dirty="0">
                <a:latin typeface="+mn-lt"/>
              </a:rPr>
              <a:t> (</a:t>
            </a:r>
            <a:r>
              <a:rPr lang="en-US" sz="4000" b="1" i="0" u="none" strike="noStrike" dirty="0">
                <a:solidFill>
                  <a:srgbClr val="000000"/>
                </a:solidFill>
                <a:effectLst/>
                <a:latin typeface="+mn-lt"/>
              </a:rPr>
              <a:t>Shang yi</a:t>
            </a:r>
            <a:r>
              <a:rPr lang="en-US" sz="4000" b="1" dirty="0">
                <a:latin typeface="+mn-lt"/>
              </a:rPr>
              <a:t> </a:t>
            </a:r>
            <a:r>
              <a:rPr lang="en-US" sz="4000" b="1" i="0" u="none" strike="noStrike" dirty="0">
                <a:solidFill>
                  <a:srgbClr val="000000"/>
                </a:solidFill>
                <a:effectLst/>
                <a:latin typeface="+mn-lt"/>
              </a:rPr>
              <a:t>B3)</a:t>
            </a:r>
            <a:r>
              <a:rPr lang="en-US" sz="4000" b="1" dirty="0">
                <a:latin typeface="+mn-lt"/>
              </a:rPr>
              <a:t> </a:t>
            </a:r>
            <a:endParaRPr lang="en-IN" sz="4000" b="1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AFEACD-A39F-4987-BEFC-F55F1D8DBC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Battery Type: Lithium Polymer 2200mAh 3S 25C</a:t>
            </a:r>
          </a:p>
          <a:p>
            <a:r>
              <a:rPr lang="en-US" sz="2400" dirty="0"/>
              <a:t>Capacity: 2200 mAh</a:t>
            </a:r>
          </a:p>
          <a:p>
            <a:r>
              <a:rPr lang="en-US" sz="2400" dirty="0"/>
              <a:t>Number of cells : 3S</a:t>
            </a:r>
          </a:p>
          <a:p>
            <a:r>
              <a:rPr lang="en-US" sz="2400" dirty="0"/>
              <a:t>Total supply voltage : 11.1V </a:t>
            </a:r>
          </a:p>
          <a:p>
            <a:r>
              <a:rPr lang="en-US" sz="2400" dirty="0"/>
              <a:t>Size: 24 x 34 x 108mm </a:t>
            </a:r>
          </a:p>
          <a:p>
            <a:r>
              <a:rPr lang="en-US" sz="2400" dirty="0"/>
              <a:t>Discharge Rate : 25 C</a:t>
            </a:r>
          </a:p>
          <a:p>
            <a:r>
              <a:rPr lang="en-US" sz="2400" dirty="0"/>
              <a:t>Burst Rate : 50C</a:t>
            </a:r>
          </a:p>
          <a:p>
            <a:r>
              <a:rPr lang="en-US" sz="2400" dirty="0"/>
              <a:t>Weight : 183g</a:t>
            </a:r>
            <a:endParaRPr lang="en-IN" sz="2400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1C83D63F-3DF3-4067-9309-A5B48BD00F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4340" y="2353206"/>
            <a:ext cx="4723771" cy="3149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74365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6B2919FE-0056-4A90-BCEF-734028F14F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5088" y="845344"/>
            <a:ext cx="5167312" cy="5167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CBCBE7B-43DF-403C-A979-42B99D421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4000" b="1" dirty="0"/>
              <a:t>Battery Charger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5BC868-A72B-49A8-A251-ED4DD83A3F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2400" dirty="0"/>
              <a:t>AC Input 		: 100~240V, 50~60Hz</a:t>
            </a:r>
          </a:p>
          <a:p>
            <a:r>
              <a:rPr lang="en-IN" sz="2400" dirty="0"/>
              <a:t>Battery Type 	: Li-Poly</a:t>
            </a:r>
          </a:p>
          <a:p>
            <a:r>
              <a:rPr lang="en-IN" sz="2400" dirty="0"/>
              <a:t>Cell Count 		: 2~3 Cells</a:t>
            </a:r>
          </a:p>
          <a:p>
            <a:r>
              <a:rPr lang="en-IN" sz="2400" dirty="0"/>
              <a:t>Charge Current 	: 1.2A Max</a:t>
            </a:r>
          </a:p>
          <a:p>
            <a:r>
              <a:rPr lang="en-IN" sz="2400" dirty="0"/>
              <a:t>Cell Cut Off Voltage : 4.2V 0.02V</a:t>
            </a:r>
          </a:p>
          <a:p>
            <a:r>
              <a:rPr lang="en-IN" sz="2400" dirty="0"/>
              <a:t>Circuit Power 	: 11W 10%</a:t>
            </a:r>
          </a:p>
          <a:p>
            <a:r>
              <a:rPr lang="en-IN" sz="2400" dirty="0"/>
              <a:t>Dimensions 		: 88x57x35mm</a:t>
            </a:r>
          </a:p>
          <a:p>
            <a:r>
              <a:rPr lang="en-IN" sz="2400" dirty="0"/>
              <a:t>Weight 		: 103g</a:t>
            </a:r>
          </a:p>
          <a:p>
            <a:r>
              <a:rPr lang="en-IN" sz="2400" dirty="0"/>
              <a:t>Plug 			: US 2 Pin Plug</a:t>
            </a:r>
          </a:p>
        </p:txBody>
      </p:sp>
    </p:spTree>
    <p:extLst>
      <p:ext uri="{BB962C8B-B14F-4D97-AF65-F5344CB8AC3E}">
        <p14:creationId xmlns:p14="http://schemas.microsoft.com/office/powerpoint/2010/main" val="18226584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5DE9BA-A12F-4036-8C26-0FA5AA401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2903" y="-319202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IN" sz="3200" b="1" dirty="0"/>
              <a:t>Overall Interconnection Diagram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4FC9894C-8A02-4CEE-9992-F6E3542CF5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2898" y="635539"/>
            <a:ext cx="10515600" cy="6204205"/>
          </a:xfrm>
        </p:spPr>
      </p:pic>
    </p:spTree>
    <p:extLst>
      <p:ext uri="{BB962C8B-B14F-4D97-AF65-F5344CB8AC3E}">
        <p14:creationId xmlns:p14="http://schemas.microsoft.com/office/powerpoint/2010/main" val="8270960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377AA6-055B-4A40-B74F-B5F407787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0572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IN" sz="4000" b="1" dirty="0"/>
              <a:t>CONNECTION BETWEEN ESC AND MOTOR</a:t>
            </a:r>
          </a:p>
        </p:txBody>
      </p:sp>
      <p:pic>
        <p:nvPicPr>
          <p:cNvPr id="7" name="Content Placeholder 6" descr="Diagram&#10;&#10;Description automatically generated">
            <a:extLst>
              <a:ext uri="{FF2B5EF4-FFF2-40B4-BE49-F238E27FC236}">
                <a16:creationId xmlns:a16="http://schemas.microsoft.com/office/drawing/2014/main" id="{2B084932-264F-431D-B848-4FFB75A532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378" y="1281040"/>
            <a:ext cx="10506146" cy="4990420"/>
          </a:xfrm>
        </p:spPr>
      </p:pic>
    </p:spTree>
    <p:extLst>
      <p:ext uri="{BB962C8B-B14F-4D97-AF65-F5344CB8AC3E}">
        <p14:creationId xmlns:p14="http://schemas.microsoft.com/office/powerpoint/2010/main" val="27864338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EAF78-EA27-4DEC-92A5-22D839DDCF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452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solidFill>
                  <a:srgbClr val="3A3A3A"/>
                </a:solidFill>
                <a:latin typeface="Open Sans" panose="020B0606030504020204" pitchFamily="34" charset="0"/>
              </a:rPr>
              <a:t>S</a:t>
            </a:r>
            <a:r>
              <a:rPr lang="en-US" sz="4000" b="1" i="0" dirty="0">
                <a:solidFill>
                  <a:srgbClr val="3A3A3A"/>
                </a:solidFill>
                <a:effectLst/>
                <a:latin typeface="Open Sans" panose="020B0606030504020204" pitchFamily="34" charset="0"/>
              </a:rPr>
              <a:t>ensing the back EMF</a:t>
            </a:r>
            <a:endParaRPr lang="en-IN" sz="40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997FCB-9D02-4B22-AD0C-8FB13288B9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15506"/>
            <a:ext cx="10515600" cy="4351338"/>
          </a:xfrm>
        </p:spPr>
        <p:txBody>
          <a:bodyPr>
            <a:normAutofit/>
          </a:bodyPr>
          <a:lstStyle/>
          <a:p>
            <a:r>
              <a:rPr lang="en-IN" sz="2400" dirty="0"/>
              <a:t>ESC senses the back EMF from the motor in order to determine the motor position.</a:t>
            </a:r>
          </a:p>
          <a:p>
            <a:r>
              <a:rPr lang="en-IN" sz="2400" dirty="0"/>
              <a:t>Based on the acquired motor position, ESC activates different phases to rotate the motor.</a:t>
            </a:r>
          </a:p>
        </p:txBody>
      </p:sp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36881CAD-776A-4D2F-AF77-B2B51A0333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222" y="2518770"/>
            <a:ext cx="7803556" cy="4237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7450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A red white and blue logo&#10;&#10;Description automatically generated with low confidence">
            <a:extLst>
              <a:ext uri="{FF2B5EF4-FFF2-40B4-BE49-F238E27FC236}">
                <a16:creationId xmlns:a16="http://schemas.microsoft.com/office/drawing/2014/main" id="{B06A4154-D83D-42C2-98BC-D8D45CA831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625" y="859971"/>
            <a:ext cx="10154750" cy="5500488"/>
          </a:xfrm>
        </p:spPr>
      </p:pic>
    </p:spTree>
    <p:extLst>
      <p:ext uri="{BB962C8B-B14F-4D97-AF65-F5344CB8AC3E}">
        <p14:creationId xmlns:p14="http://schemas.microsoft.com/office/powerpoint/2010/main" val="29265826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8A2BD0-EA52-4B2D-ADD3-F2921C1024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239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IN" sz="4000" b="1" dirty="0">
                <a:latin typeface="+mn-lt"/>
              </a:rPr>
              <a:t>SIGNAL FROM CONTROLLER TO ESC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385483-0EB1-4069-91C2-634F2428FF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6638"/>
            <a:ext cx="5815519" cy="4351338"/>
          </a:xfrm>
        </p:spPr>
        <p:txBody>
          <a:bodyPr>
            <a:normAutofit/>
          </a:bodyPr>
          <a:lstStyle/>
          <a:p>
            <a:r>
              <a:rPr lang="en-IN" sz="2400" dirty="0"/>
              <a:t>PWM Signal is sent from the controller to the ESC module in order to control the speed of the motor.</a:t>
            </a:r>
          </a:p>
          <a:p>
            <a:endParaRPr lang="en-IN" sz="2400" dirty="0"/>
          </a:p>
          <a:p>
            <a:r>
              <a:rPr lang="en-IN" sz="2400" dirty="0"/>
              <a:t>Lesser the Duty cycle of the PWM signal lesser is the RPM of the motor.</a:t>
            </a:r>
          </a:p>
          <a:p>
            <a:endParaRPr lang="en-IN" sz="2400" dirty="0"/>
          </a:p>
          <a:p>
            <a:r>
              <a:rPr lang="en-IN" sz="2400" dirty="0"/>
              <a:t>Max. RPM achieved at 100% Duty cycle. </a:t>
            </a:r>
          </a:p>
        </p:txBody>
      </p:sp>
      <p:pic>
        <p:nvPicPr>
          <p:cNvPr id="7" name="Picture 6" descr="Timeline&#10;&#10;Description automatically generated">
            <a:extLst>
              <a:ext uri="{FF2B5EF4-FFF2-40B4-BE49-F238E27FC236}">
                <a16:creationId xmlns:a16="http://schemas.microsoft.com/office/drawing/2014/main" id="{0A1992B9-1ED2-4549-B399-DC622476EA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3719" y="1467958"/>
            <a:ext cx="4344097" cy="4622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803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8A2BD0-EA52-4B2D-ADD3-F2921C1024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195" y="2535399"/>
            <a:ext cx="10515600" cy="1325563"/>
          </a:xfrm>
        </p:spPr>
        <p:txBody>
          <a:bodyPr>
            <a:normAutofit fontScale="90000"/>
          </a:bodyPr>
          <a:lstStyle/>
          <a:p>
            <a:pPr lvl="1" algn="ctr">
              <a:lnSpc>
                <a:spcPct val="110000"/>
              </a:lnSpc>
            </a:pPr>
            <a:r>
              <a:rPr lang="en-IN" sz="4000" b="1" dirty="0"/>
              <a:t>Video tutorial for </a:t>
            </a:r>
            <a:br>
              <a:rPr lang="en-IN" sz="4000" b="1" dirty="0"/>
            </a:br>
            <a:r>
              <a:rPr lang="en-IN" sz="4000" b="1" dirty="0"/>
              <a:t>Assembling the drone</a:t>
            </a:r>
          </a:p>
        </p:txBody>
      </p:sp>
    </p:spTree>
    <p:extLst>
      <p:ext uri="{BB962C8B-B14F-4D97-AF65-F5344CB8AC3E}">
        <p14:creationId xmlns:p14="http://schemas.microsoft.com/office/powerpoint/2010/main" val="22789715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nline Media 6" title="Assembling a Quadcopter using APM 2.8 - Part 1">
            <a:hlinkClick r:id="" action="ppaction://media"/>
            <a:extLst>
              <a:ext uri="{FF2B5EF4-FFF2-40B4-BE49-F238E27FC236}">
                <a16:creationId xmlns:a16="http://schemas.microsoft.com/office/drawing/2014/main" id="{BDFDFDB3-A9B3-4869-9059-816790B39108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867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4C8A45-36BB-40F7-92F0-7450920FCF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58839" y="2681105"/>
            <a:ext cx="8474323" cy="1495794"/>
          </a:xfrm>
        </p:spPr>
        <p:txBody>
          <a:bodyPr/>
          <a:lstStyle/>
          <a:p>
            <a:pPr algn="ctr"/>
            <a:r>
              <a:rPr lang="en-IN" sz="5400" b="1" dirty="0"/>
              <a:t>CONFIGURATION </a:t>
            </a:r>
            <a:br>
              <a:rPr lang="en-IN" sz="5400" b="1" dirty="0"/>
            </a:br>
            <a:r>
              <a:rPr lang="en-IN" sz="5400" b="1" dirty="0"/>
              <a:t>OF DRONE</a:t>
            </a:r>
          </a:p>
        </p:txBody>
      </p:sp>
    </p:spTree>
    <p:extLst>
      <p:ext uri="{BB962C8B-B14F-4D97-AF65-F5344CB8AC3E}">
        <p14:creationId xmlns:p14="http://schemas.microsoft.com/office/powerpoint/2010/main" val="18640259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F7442-0664-4673-9B25-F496B50C4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dirty="0"/>
              <a:t>Main Components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393489E5-D279-4CE8-93C4-341FFD9A471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32765117"/>
              </p:ext>
            </p:extLst>
          </p:nvPr>
        </p:nvGraphicFramePr>
        <p:xfrm>
          <a:off x="1528864" y="1690688"/>
          <a:ext cx="9134272" cy="4016830"/>
        </p:xfrm>
        <a:graphic>
          <a:graphicData uri="http://schemas.openxmlformats.org/drawingml/2006/table">
            <a:tbl>
              <a:tblPr/>
              <a:tblGrid>
                <a:gridCol w="4811949">
                  <a:extLst>
                    <a:ext uri="{9D8B030D-6E8A-4147-A177-3AD203B41FA5}">
                      <a16:colId xmlns:a16="http://schemas.microsoft.com/office/drawing/2014/main" val="2702294595"/>
                    </a:ext>
                  </a:extLst>
                </a:gridCol>
                <a:gridCol w="1686127">
                  <a:extLst>
                    <a:ext uri="{9D8B030D-6E8A-4147-A177-3AD203B41FA5}">
                      <a16:colId xmlns:a16="http://schemas.microsoft.com/office/drawing/2014/main" val="130182633"/>
                    </a:ext>
                  </a:extLst>
                </a:gridCol>
                <a:gridCol w="2636196">
                  <a:extLst>
                    <a:ext uri="{9D8B030D-6E8A-4147-A177-3AD203B41FA5}">
                      <a16:colId xmlns:a16="http://schemas.microsoft.com/office/drawing/2014/main" val="204484263"/>
                    </a:ext>
                  </a:extLst>
                </a:gridCol>
              </a:tblGrid>
              <a:tr h="364345">
                <a:tc>
                  <a:txBody>
                    <a:bodyPr/>
                    <a:lstStyle/>
                    <a:p>
                      <a:pPr algn="ctr" fontAlgn="b"/>
                      <a:r>
                        <a:rPr lang="en-IN" sz="24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Description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4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Make 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4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Model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1777565"/>
                  </a:ext>
                </a:extLst>
              </a:tr>
              <a:tr h="364345">
                <a:tc>
                  <a:txBody>
                    <a:bodyPr/>
                    <a:lstStyle/>
                    <a:p>
                      <a:pPr lvl="1" algn="l" fontAlgn="b"/>
                      <a:r>
                        <a:rPr lang="en-I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Frame(quad-copter 4 axis)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1" algn="l" fontAlgn="b"/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1" algn="l" fontAlgn="b"/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F450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1952918"/>
                  </a:ext>
                </a:extLst>
              </a:tr>
              <a:tr h="364345">
                <a:tc>
                  <a:txBody>
                    <a:bodyPr/>
                    <a:lstStyle/>
                    <a:p>
                      <a:pPr lvl="1" algn="l" fontAlgn="b"/>
                      <a:r>
                        <a:rPr lang="en-I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Motor (1000Kv)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1" algn="l" fontAlgn="b"/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1" algn="l" fontAlgn="b"/>
                      <a:r>
                        <a:rPr lang="en-I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A2212/13T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38380093"/>
                  </a:ext>
                </a:extLst>
              </a:tr>
              <a:tr h="364345">
                <a:tc>
                  <a:txBody>
                    <a:bodyPr/>
                    <a:lstStyle/>
                    <a:p>
                      <a:pPr lvl="1" algn="l" fontAlgn="b"/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ESC (30Amp)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1" algn="l" fontAlgn="b"/>
                      <a:r>
                        <a:rPr lang="en-I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Simonk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1" algn="l" fontAlgn="b"/>
                      <a:r>
                        <a:rPr lang="en-I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30A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4517921"/>
                  </a:ext>
                </a:extLst>
              </a:tr>
              <a:tr h="364345">
                <a:tc>
                  <a:txBody>
                    <a:bodyPr/>
                    <a:lstStyle/>
                    <a:p>
                      <a:pPr lvl="1" algn="l" fontAlgn="b"/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APM Controller (2.8)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1" algn="l" fontAlgn="b"/>
                      <a:r>
                        <a:rPr lang="en-I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ArduPilot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1" algn="l" fontAlgn="b"/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APM 2.8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37428052"/>
                  </a:ext>
                </a:extLst>
              </a:tr>
              <a:tr h="364345">
                <a:tc>
                  <a:txBody>
                    <a:bodyPr/>
                    <a:lstStyle/>
                    <a:p>
                      <a:pPr lvl="1" algn="l" fontAlgn="b"/>
                      <a:r>
                        <a:rPr lang="en-I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Transmitters and Receiver ()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1" algn="l" fontAlgn="b"/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Flysky 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1" algn="l" fontAlgn="b"/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Fs-i6 2.4Ghz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3193941"/>
                  </a:ext>
                </a:extLst>
              </a:tr>
              <a:tr h="364345">
                <a:tc>
                  <a:txBody>
                    <a:bodyPr/>
                    <a:lstStyle/>
                    <a:p>
                      <a:pPr lvl="1" algn="l" fontAlgn="b"/>
                      <a:r>
                        <a:rPr lang="en-I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Duracell Batteries for Transmitter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1" algn="l" fontAlgn="b"/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Duracell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1" algn="l" fontAlgn="b"/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Ultra (Alkaline AA)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9778105"/>
                  </a:ext>
                </a:extLst>
              </a:tr>
              <a:tr h="364345">
                <a:tc>
                  <a:txBody>
                    <a:bodyPr/>
                    <a:lstStyle/>
                    <a:p>
                      <a:pPr lvl="1" algn="l" fontAlgn="b"/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GPS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1" algn="l" fontAlgn="b"/>
                      <a:r>
                        <a:rPr lang="en-I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Ublox 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1" algn="l" fontAlgn="b"/>
                      <a:r>
                        <a:rPr lang="en-I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NEO 5pin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3338053"/>
                  </a:ext>
                </a:extLst>
              </a:tr>
              <a:tr h="364345">
                <a:tc>
                  <a:txBody>
                    <a:bodyPr/>
                    <a:lstStyle/>
                    <a:p>
                      <a:pPr lvl="1" algn="l" fontAlgn="b"/>
                      <a:r>
                        <a:rPr lang="en-I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Battery  (2200mAh 3S, ,11V)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1" algn="l" fontAlgn="b"/>
                      <a:r>
                        <a:rPr lang="en-I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Shang </a:t>
                      </a:r>
                      <a:r>
                        <a:rPr lang="en-IN" sz="2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yi</a:t>
                      </a:r>
                      <a:endParaRPr lang="en-IN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1" algn="l" fontAlgn="b"/>
                      <a:r>
                        <a:rPr lang="en-I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B3 - 2200 </a:t>
                      </a:r>
                      <a:r>
                        <a:rPr lang="en-IN" sz="2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mAH</a:t>
                      </a:r>
                      <a:endParaRPr lang="en-IN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25322672"/>
                  </a:ext>
                </a:extLst>
              </a:tr>
              <a:tr h="364345">
                <a:tc>
                  <a:txBody>
                    <a:bodyPr/>
                    <a:lstStyle/>
                    <a:p>
                      <a:pPr lvl="1" algn="l" fontAlgn="b"/>
                      <a:r>
                        <a:rPr lang="en-I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Battery Chargers (B3)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1" algn="l" fontAlgn="b"/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imaxRC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1" algn="l" fontAlgn="b"/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B3 pro 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8272274"/>
                  </a:ext>
                </a:extLst>
              </a:tr>
              <a:tr h="364345">
                <a:tc>
                  <a:txBody>
                    <a:bodyPr/>
                    <a:lstStyle/>
                    <a:p>
                      <a:pPr lvl="1"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Propellers  pairs (CW and ACW)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1" algn="l" fontAlgn="b"/>
                      <a:r>
                        <a:rPr lang="en-I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1" algn="l" fontAlgn="b"/>
                      <a:r>
                        <a:rPr lang="en-I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(10*4.5inch)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74977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883498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748763" y="389252"/>
            <a:ext cx="164108" cy="179047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>
              <a:spcBef>
                <a:spcPts val="91"/>
              </a:spcBef>
            </a:pPr>
            <a:r>
              <a:rPr sz="1088" dirty="0">
                <a:latin typeface="Carlito"/>
                <a:cs typeface="Carlito"/>
              </a:rPr>
              <a:t>43</a:t>
            </a:r>
            <a:endParaRPr sz="1088">
              <a:latin typeface="Carlito"/>
              <a:cs typeface="Carlit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888378" y="666757"/>
            <a:ext cx="7984877" cy="4858845"/>
          </a:xfrm>
          <a:prstGeom prst="rect">
            <a:avLst/>
          </a:prstGeom>
        </p:spPr>
        <p:txBody>
          <a:bodyPr vert="horz" wrap="square" lIns="0" tIns="69674" rIns="0" bIns="0" rtlCol="0">
            <a:spAutoFit/>
          </a:bodyPr>
          <a:lstStyle/>
          <a:p>
            <a:pPr marL="11516">
              <a:spcBef>
                <a:spcPts val="549"/>
              </a:spcBef>
            </a:pPr>
            <a:r>
              <a:rPr spc="-54" dirty="0">
                <a:solidFill>
                  <a:srgbClr val="2E5395"/>
                </a:solidFill>
                <a:latin typeface="Arial"/>
                <a:cs typeface="Arial"/>
              </a:rPr>
              <a:t>Installing </a:t>
            </a:r>
            <a:r>
              <a:rPr spc="-63" dirty="0">
                <a:solidFill>
                  <a:srgbClr val="2E5395"/>
                </a:solidFill>
                <a:latin typeface="Arial"/>
                <a:cs typeface="Arial"/>
              </a:rPr>
              <a:t>Mission </a:t>
            </a:r>
            <a:r>
              <a:rPr spc="-54" dirty="0">
                <a:solidFill>
                  <a:srgbClr val="2E5395"/>
                </a:solidFill>
                <a:latin typeface="Arial"/>
                <a:cs typeface="Arial"/>
              </a:rPr>
              <a:t>planner on </a:t>
            </a:r>
            <a:r>
              <a:rPr spc="-154" dirty="0">
                <a:solidFill>
                  <a:srgbClr val="2E5395"/>
                </a:solidFill>
                <a:latin typeface="Arial"/>
                <a:cs typeface="Arial"/>
              </a:rPr>
              <a:t>UBUNTU</a:t>
            </a:r>
            <a:r>
              <a:rPr spc="-145" dirty="0">
                <a:solidFill>
                  <a:srgbClr val="2E5395"/>
                </a:solidFill>
                <a:latin typeface="Arial"/>
                <a:cs typeface="Arial"/>
              </a:rPr>
              <a:t> </a:t>
            </a:r>
            <a:r>
              <a:rPr spc="-73" dirty="0">
                <a:solidFill>
                  <a:srgbClr val="2E5395"/>
                </a:solidFill>
                <a:latin typeface="Arial"/>
                <a:cs typeface="Arial"/>
              </a:rPr>
              <a:t>20.04</a:t>
            </a:r>
            <a:endParaRPr dirty="0">
              <a:latin typeface="Arial"/>
              <a:cs typeface="Arial"/>
            </a:endParaRPr>
          </a:p>
          <a:p>
            <a:pPr marL="11516">
              <a:spcBef>
                <a:spcPts val="367"/>
              </a:spcBef>
            </a:pPr>
            <a:r>
              <a:rPr sz="1400" spc="-204" dirty="0">
                <a:solidFill>
                  <a:srgbClr val="2E5395"/>
                </a:solidFill>
                <a:latin typeface="Arial"/>
                <a:cs typeface="Arial"/>
              </a:rPr>
              <a:t>STEP </a:t>
            </a:r>
            <a:r>
              <a:rPr sz="1400" spc="-41" dirty="0">
                <a:solidFill>
                  <a:srgbClr val="2E5395"/>
                </a:solidFill>
                <a:latin typeface="Arial"/>
                <a:cs typeface="Arial"/>
              </a:rPr>
              <a:t>1: Install</a:t>
            </a:r>
            <a:r>
              <a:rPr sz="1400" spc="-63" dirty="0">
                <a:solidFill>
                  <a:srgbClr val="2E5395"/>
                </a:solidFill>
                <a:latin typeface="Arial"/>
                <a:cs typeface="Arial"/>
              </a:rPr>
              <a:t> </a:t>
            </a:r>
            <a:r>
              <a:rPr sz="1400" spc="-32" dirty="0">
                <a:solidFill>
                  <a:srgbClr val="2E5395"/>
                </a:solidFill>
                <a:latin typeface="Arial"/>
                <a:cs typeface="Arial"/>
              </a:rPr>
              <a:t>Mono</a:t>
            </a:r>
            <a:endParaRPr sz="1400" dirty="0">
              <a:latin typeface="Arial"/>
              <a:cs typeface="Arial"/>
            </a:endParaRPr>
          </a:p>
          <a:p>
            <a:pPr marL="426105" indent="-207870">
              <a:spcBef>
                <a:spcPts val="199"/>
              </a:spcBef>
              <a:buFont typeface="Symbol"/>
              <a:buChar char=""/>
              <a:tabLst>
                <a:tab pos="426105" algn="l"/>
                <a:tab pos="426680" algn="l"/>
              </a:tabLst>
            </a:pPr>
            <a:r>
              <a:rPr sz="1200" spc="-5" dirty="0">
                <a:latin typeface="Courier New"/>
                <a:cs typeface="Courier New"/>
              </a:rPr>
              <a:t>sudo apt install mono-runtime libmono-system-windows-forms4.0-cil</a:t>
            </a:r>
            <a:r>
              <a:rPr sz="1200" spc="-32" dirty="0">
                <a:latin typeface="Courier New"/>
                <a:cs typeface="Courier New"/>
              </a:rPr>
              <a:t> </a:t>
            </a:r>
            <a:r>
              <a:rPr sz="1200" spc="-5" dirty="0">
                <a:latin typeface="Courier New"/>
                <a:cs typeface="Courier New"/>
              </a:rPr>
              <a:t>libmono-system-core4.0-</a:t>
            </a:r>
            <a:endParaRPr sz="1200" dirty="0">
              <a:latin typeface="Courier New"/>
              <a:cs typeface="Courier New"/>
            </a:endParaRPr>
          </a:p>
          <a:p>
            <a:pPr marL="426105" marR="4607">
              <a:lnSpc>
                <a:spcPts val="1849"/>
              </a:lnSpc>
              <a:spcBef>
                <a:spcPts val="141"/>
              </a:spcBef>
            </a:pPr>
            <a:r>
              <a:rPr sz="1200" spc="-5" dirty="0">
                <a:latin typeface="Courier New"/>
                <a:cs typeface="Courier New"/>
              </a:rPr>
              <a:t>cil libmono-winforms2.0-cil libmono-corlib2.0-cil libmono-system-management4.0-cil libmono-  system-xml-linq4.0-cil</a:t>
            </a:r>
            <a:endParaRPr sz="1200" dirty="0">
              <a:latin typeface="Courier New"/>
              <a:cs typeface="Courier New"/>
            </a:endParaRPr>
          </a:p>
          <a:p>
            <a:pPr marL="426105">
              <a:spcBef>
                <a:spcPts val="526"/>
              </a:spcBef>
            </a:pPr>
            <a:r>
              <a:rPr sz="1200" spc="-5" dirty="0">
                <a:latin typeface="Carlito"/>
                <a:cs typeface="Carlito"/>
              </a:rPr>
              <a:t>Or </a:t>
            </a:r>
            <a:r>
              <a:rPr sz="1200" dirty="0">
                <a:latin typeface="Carlito"/>
                <a:cs typeface="Carlito"/>
              </a:rPr>
              <a:t>full </a:t>
            </a:r>
            <a:r>
              <a:rPr sz="1200" spc="-5" dirty="0">
                <a:latin typeface="Carlito"/>
                <a:cs typeface="Carlito"/>
              </a:rPr>
              <a:t>Mono: (In case upper command does </a:t>
            </a:r>
            <a:r>
              <a:rPr sz="1200" spc="5" dirty="0">
                <a:latin typeface="Carlito"/>
                <a:cs typeface="Carlito"/>
              </a:rPr>
              <a:t>not </a:t>
            </a:r>
            <a:r>
              <a:rPr sz="1200" dirty="0">
                <a:latin typeface="Carlito"/>
                <a:cs typeface="Carlito"/>
              </a:rPr>
              <a:t>work </a:t>
            </a:r>
            <a:r>
              <a:rPr sz="1200" spc="-5" dirty="0">
                <a:latin typeface="Carlito"/>
                <a:cs typeface="Carlito"/>
              </a:rPr>
              <a:t>use this one.)</a:t>
            </a:r>
            <a:endParaRPr sz="1200" dirty="0">
              <a:latin typeface="Carlito"/>
              <a:cs typeface="Carlito"/>
            </a:endParaRPr>
          </a:p>
          <a:p>
            <a:pPr marL="426105" indent="-207870">
              <a:spcBef>
                <a:spcPts val="653"/>
              </a:spcBef>
              <a:buSzPct val="91666"/>
              <a:buFont typeface="Symbol"/>
              <a:buChar char=""/>
              <a:tabLst>
                <a:tab pos="426105" algn="l"/>
                <a:tab pos="426680" algn="l"/>
              </a:tabLst>
            </a:pPr>
            <a:r>
              <a:rPr sz="1200" spc="-5" dirty="0">
                <a:latin typeface="Courier New"/>
                <a:cs typeface="Courier New"/>
              </a:rPr>
              <a:t>sudo apt install</a:t>
            </a:r>
            <a:r>
              <a:rPr sz="1200" spc="-9" dirty="0">
                <a:latin typeface="Courier New"/>
                <a:cs typeface="Courier New"/>
              </a:rPr>
              <a:t> </a:t>
            </a:r>
            <a:r>
              <a:rPr sz="1200" spc="-5" dirty="0">
                <a:latin typeface="Courier New"/>
                <a:cs typeface="Courier New"/>
              </a:rPr>
              <a:t>mono-complete</a:t>
            </a:r>
            <a:endParaRPr sz="1200" dirty="0">
              <a:latin typeface="Courier New"/>
              <a:cs typeface="Courier New"/>
            </a:endParaRPr>
          </a:p>
          <a:p>
            <a:pPr>
              <a:spcBef>
                <a:spcPts val="23"/>
              </a:spcBef>
              <a:buChar char=""/>
            </a:pPr>
            <a:endParaRPr sz="1600" dirty="0">
              <a:latin typeface="Courier New"/>
              <a:cs typeface="Courier New"/>
            </a:endParaRPr>
          </a:p>
          <a:p>
            <a:pPr marL="11516">
              <a:spcBef>
                <a:spcPts val="5"/>
              </a:spcBef>
            </a:pPr>
            <a:r>
              <a:rPr sz="1400" spc="-208" dirty="0">
                <a:solidFill>
                  <a:srgbClr val="2E5395"/>
                </a:solidFill>
                <a:latin typeface="Arial"/>
                <a:cs typeface="Arial"/>
              </a:rPr>
              <a:t>STEP </a:t>
            </a:r>
            <a:r>
              <a:rPr sz="1400" spc="-41" dirty="0">
                <a:solidFill>
                  <a:srgbClr val="2E5395"/>
                </a:solidFill>
                <a:latin typeface="Arial"/>
                <a:cs typeface="Arial"/>
              </a:rPr>
              <a:t>2: </a:t>
            </a:r>
            <a:r>
              <a:rPr sz="1400" spc="-59" dirty="0">
                <a:solidFill>
                  <a:srgbClr val="2E5395"/>
                </a:solidFill>
                <a:latin typeface="Arial"/>
                <a:cs typeface="Arial"/>
              </a:rPr>
              <a:t>Download </a:t>
            </a:r>
            <a:r>
              <a:rPr sz="1400" spc="-54" dirty="0">
                <a:solidFill>
                  <a:srgbClr val="2E5395"/>
                </a:solidFill>
                <a:latin typeface="Arial"/>
                <a:cs typeface="Arial"/>
              </a:rPr>
              <a:t>Mission</a:t>
            </a:r>
            <a:r>
              <a:rPr sz="1400" spc="-63" dirty="0">
                <a:solidFill>
                  <a:srgbClr val="2E5395"/>
                </a:solidFill>
                <a:latin typeface="Arial"/>
                <a:cs typeface="Arial"/>
              </a:rPr>
              <a:t> </a:t>
            </a:r>
            <a:r>
              <a:rPr sz="1400" spc="-45" dirty="0">
                <a:solidFill>
                  <a:srgbClr val="2E5395"/>
                </a:solidFill>
                <a:latin typeface="Arial"/>
                <a:cs typeface="Arial"/>
              </a:rPr>
              <a:t>planner</a:t>
            </a:r>
            <a:endParaRPr sz="1400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400" dirty="0">
              <a:latin typeface="Arial"/>
              <a:cs typeface="Arial"/>
            </a:endParaRPr>
          </a:p>
          <a:p>
            <a:pPr marL="11516">
              <a:spcBef>
                <a:spcPts val="929"/>
              </a:spcBef>
            </a:pPr>
            <a:r>
              <a:rPr sz="1200" spc="-5" dirty="0">
                <a:latin typeface="Carlito"/>
                <a:cs typeface="Carlito"/>
              </a:rPr>
              <a:t>Download MissionPlanner.zip using the below</a:t>
            </a:r>
            <a:r>
              <a:rPr sz="1200" spc="23" dirty="0">
                <a:latin typeface="Carlito"/>
                <a:cs typeface="Carlito"/>
              </a:rPr>
              <a:t> </a:t>
            </a:r>
            <a:r>
              <a:rPr sz="1200" spc="-5" dirty="0">
                <a:latin typeface="Carlito"/>
                <a:cs typeface="Carlito"/>
              </a:rPr>
              <a:t>steps:</a:t>
            </a:r>
            <a:endParaRPr sz="1200" dirty="0">
              <a:latin typeface="Carlito"/>
              <a:cs typeface="Carlito"/>
            </a:endParaRPr>
          </a:p>
          <a:p>
            <a:pPr marL="426105" indent="-207870">
              <a:spcBef>
                <a:spcPts val="916"/>
              </a:spcBef>
              <a:buFont typeface="Symbol"/>
              <a:buChar char=""/>
              <a:tabLst>
                <a:tab pos="426105" algn="l"/>
                <a:tab pos="426680" algn="l"/>
              </a:tabLst>
            </a:pPr>
            <a:r>
              <a:rPr sz="1200" dirty="0">
                <a:latin typeface="Carlito"/>
                <a:cs typeface="Carlito"/>
              </a:rPr>
              <a:t>Get the </a:t>
            </a:r>
            <a:r>
              <a:rPr sz="1200" spc="-5" dirty="0">
                <a:latin typeface="Carlito"/>
                <a:cs typeface="Carlito"/>
              </a:rPr>
              <a:t>latest zipped version of </a:t>
            </a:r>
            <a:r>
              <a:rPr sz="1200" dirty="0">
                <a:latin typeface="Carlito"/>
                <a:cs typeface="Carlito"/>
              </a:rPr>
              <a:t>Mission </a:t>
            </a:r>
            <a:r>
              <a:rPr sz="1200" spc="-5" dirty="0">
                <a:latin typeface="Carlito"/>
                <a:cs typeface="Carlito"/>
              </a:rPr>
              <a:t>planner </a:t>
            </a:r>
            <a:r>
              <a:rPr sz="1200" dirty="0">
                <a:latin typeface="Carlito"/>
                <a:cs typeface="Carlito"/>
              </a:rPr>
              <a:t>here:</a:t>
            </a:r>
            <a:r>
              <a:rPr sz="1200" spc="109" dirty="0">
                <a:latin typeface="Carlito"/>
                <a:cs typeface="Carlito"/>
              </a:rPr>
              <a:t> </a:t>
            </a:r>
            <a:r>
              <a:rPr sz="1200" spc="-5" dirty="0">
                <a:latin typeface="Carlito"/>
                <a:cs typeface="Carlito"/>
              </a:rPr>
              <a:t>https://firmware.ardupilot.org/Tools/MissionPlanner/MissionPlanner-latest.zip</a:t>
            </a:r>
            <a:endParaRPr sz="1200" dirty="0">
              <a:latin typeface="Carlito"/>
              <a:cs typeface="Carlito"/>
            </a:endParaRPr>
          </a:p>
          <a:p>
            <a:pPr marL="426105" indent="-207870">
              <a:spcBef>
                <a:spcPts val="185"/>
              </a:spcBef>
              <a:buFont typeface="Symbol"/>
              <a:buChar char=""/>
              <a:tabLst>
                <a:tab pos="426105" algn="l"/>
                <a:tab pos="426680" algn="l"/>
              </a:tabLst>
            </a:pPr>
            <a:r>
              <a:rPr sz="1200" dirty="0">
                <a:latin typeface="Carlito"/>
                <a:cs typeface="Carlito"/>
              </a:rPr>
              <a:t>Unzip in </a:t>
            </a:r>
            <a:r>
              <a:rPr sz="1200" spc="-5" dirty="0">
                <a:latin typeface="Carlito"/>
                <a:cs typeface="Carlito"/>
              </a:rPr>
              <a:t>the appropriate</a:t>
            </a:r>
            <a:r>
              <a:rPr sz="1200" dirty="0">
                <a:latin typeface="Carlito"/>
                <a:cs typeface="Carlito"/>
              </a:rPr>
              <a:t> directory</a:t>
            </a:r>
          </a:p>
          <a:p>
            <a:pPr marL="426105" indent="-207870">
              <a:spcBef>
                <a:spcPts val="185"/>
              </a:spcBef>
              <a:buFont typeface="Symbol"/>
              <a:buChar char=""/>
              <a:tabLst>
                <a:tab pos="426105" algn="l"/>
                <a:tab pos="426680" algn="l"/>
              </a:tabLst>
            </a:pPr>
            <a:r>
              <a:rPr sz="1200" spc="-5" dirty="0">
                <a:latin typeface="Carlito"/>
                <a:cs typeface="Carlito"/>
              </a:rPr>
              <a:t>Open terminal, </a:t>
            </a:r>
            <a:r>
              <a:rPr sz="1200" spc="-9" dirty="0">
                <a:latin typeface="Carlito"/>
                <a:cs typeface="Carlito"/>
              </a:rPr>
              <a:t>go </a:t>
            </a:r>
            <a:r>
              <a:rPr sz="1200" spc="-5" dirty="0">
                <a:latin typeface="Carlito"/>
                <a:cs typeface="Carlito"/>
              </a:rPr>
              <a:t>into the directory where </a:t>
            </a:r>
            <a:r>
              <a:rPr sz="1200" dirty="0">
                <a:latin typeface="Carlito"/>
                <a:cs typeface="Carlito"/>
              </a:rPr>
              <a:t>you </a:t>
            </a:r>
            <a:r>
              <a:rPr sz="1200" spc="-5" dirty="0">
                <a:latin typeface="Carlito"/>
                <a:cs typeface="Carlito"/>
              </a:rPr>
              <a:t>unzipped your mission</a:t>
            </a:r>
            <a:r>
              <a:rPr sz="1200" spc="45" dirty="0">
                <a:latin typeface="Carlito"/>
                <a:cs typeface="Carlito"/>
              </a:rPr>
              <a:t> </a:t>
            </a:r>
            <a:r>
              <a:rPr sz="1200" spc="-5" dirty="0">
                <a:latin typeface="Carlito"/>
                <a:cs typeface="Carlito"/>
              </a:rPr>
              <a:t>planner.</a:t>
            </a:r>
            <a:endParaRPr sz="1200" dirty="0">
              <a:latin typeface="Carlito"/>
              <a:cs typeface="Carlito"/>
            </a:endParaRPr>
          </a:p>
          <a:p>
            <a:pPr marL="426105" indent="-207870">
              <a:spcBef>
                <a:spcPts val="185"/>
              </a:spcBef>
              <a:buFont typeface="Symbol"/>
              <a:buChar char=""/>
              <a:tabLst>
                <a:tab pos="426105" algn="l"/>
                <a:tab pos="426680" algn="l"/>
              </a:tabLst>
            </a:pPr>
            <a:r>
              <a:rPr sz="1200" dirty="0">
                <a:latin typeface="Carlito"/>
                <a:cs typeface="Carlito"/>
              </a:rPr>
              <a:t>Run </a:t>
            </a:r>
            <a:r>
              <a:rPr sz="1200" spc="-5" dirty="0">
                <a:latin typeface="Carlito"/>
                <a:cs typeface="Carlito"/>
              </a:rPr>
              <a:t>Mission planner </a:t>
            </a:r>
            <a:r>
              <a:rPr sz="1200" spc="-9" dirty="0">
                <a:latin typeface="Carlito"/>
                <a:cs typeface="Carlito"/>
              </a:rPr>
              <a:t>using </a:t>
            </a:r>
            <a:r>
              <a:rPr sz="1200" spc="-5" dirty="0">
                <a:latin typeface="Carlito"/>
                <a:cs typeface="Carlito"/>
              </a:rPr>
              <a:t>the</a:t>
            </a:r>
            <a:r>
              <a:rPr sz="1200" spc="23" dirty="0">
                <a:latin typeface="Carlito"/>
                <a:cs typeface="Carlito"/>
              </a:rPr>
              <a:t> </a:t>
            </a:r>
            <a:r>
              <a:rPr sz="1200" spc="-5" dirty="0">
                <a:latin typeface="Carlito"/>
                <a:cs typeface="Carlito"/>
              </a:rPr>
              <a:t>command:</a:t>
            </a:r>
            <a:endParaRPr sz="1200" dirty="0">
              <a:latin typeface="Carlito"/>
              <a:cs typeface="Carlito"/>
            </a:endParaRPr>
          </a:p>
          <a:p>
            <a:pPr marL="457775"/>
            <a:r>
              <a:rPr sz="1200" spc="-5" dirty="0">
                <a:latin typeface="Courier New"/>
                <a:cs typeface="Courier New"/>
              </a:rPr>
              <a:t>mono</a:t>
            </a:r>
            <a:r>
              <a:rPr sz="1200" spc="-9" dirty="0">
                <a:latin typeface="Courier New"/>
                <a:cs typeface="Courier New"/>
              </a:rPr>
              <a:t> </a:t>
            </a:r>
            <a:r>
              <a:rPr sz="1200" spc="-5" dirty="0">
                <a:latin typeface="Courier New"/>
                <a:cs typeface="Courier New"/>
              </a:rPr>
              <a:t>MissionPlanner.exe.</a:t>
            </a:r>
            <a:endParaRPr sz="1200" dirty="0">
              <a:latin typeface="Courier New"/>
              <a:cs typeface="Courier New"/>
            </a:endParaRPr>
          </a:p>
          <a:p>
            <a:pPr marL="11516">
              <a:spcBef>
                <a:spcPts val="871"/>
              </a:spcBef>
            </a:pPr>
            <a:r>
              <a:rPr sz="1200" dirty="0">
                <a:latin typeface="Carlito"/>
                <a:cs typeface="Carlito"/>
              </a:rPr>
              <a:t>You </a:t>
            </a:r>
            <a:r>
              <a:rPr sz="1200" spc="-9" dirty="0">
                <a:latin typeface="Carlito"/>
                <a:cs typeface="Carlito"/>
              </a:rPr>
              <a:t>can </a:t>
            </a:r>
            <a:r>
              <a:rPr sz="1200" spc="-5" dirty="0">
                <a:latin typeface="Carlito"/>
                <a:cs typeface="Carlito"/>
              </a:rPr>
              <a:t>debug Mission </a:t>
            </a:r>
            <a:r>
              <a:rPr sz="1200" dirty="0">
                <a:latin typeface="Carlito"/>
                <a:cs typeface="Carlito"/>
              </a:rPr>
              <a:t>Planner </a:t>
            </a:r>
            <a:r>
              <a:rPr sz="1200" spc="-5" dirty="0">
                <a:latin typeface="Carlito"/>
                <a:cs typeface="Carlito"/>
              </a:rPr>
              <a:t>on Mono with the</a:t>
            </a:r>
            <a:r>
              <a:rPr sz="1200" spc="27" dirty="0">
                <a:latin typeface="Carlito"/>
                <a:cs typeface="Carlito"/>
              </a:rPr>
              <a:t> </a:t>
            </a:r>
            <a:r>
              <a:rPr sz="1200" spc="-5" dirty="0">
                <a:latin typeface="Carlito"/>
                <a:cs typeface="Carlito"/>
              </a:rPr>
              <a:t>command:</a:t>
            </a:r>
            <a:endParaRPr sz="1200" dirty="0">
              <a:latin typeface="Carlito"/>
              <a:cs typeface="Carlito"/>
            </a:endParaRPr>
          </a:p>
          <a:p>
            <a:pPr marL="11516">
              <a:spcBef>
                <a:spcPts val="730"/>
              </a:spcBef>
            </a:pPr>
            <a:r>
              <a:rPr sz="1200" spc="-5" dirty="0">
                <a:latin typeface="Courier New"/>
                <a:cs typeface="Courier New"/>
              </a:rPr>
              <a:t>MONO_LOG_LEVEL=debug mono</a:t>
            </a:r>
            <a:r>
              <a:rPr sz="1200" spc="-9" dirty="0">
                <a:latin typeface="Courier New"/>
                <a:cs typeface="Courier New"/>
              </a:rPr>
              <a:t> </a:t>
            </a:r>
            <a:r>
              <a:rPr sz="1200" spc="-5" dirty="0">
                <a:latin typeface="Courier New"/>
                <a:cs typeface="Courier New"/>
              </a:rPr>
              <a:t>MissionPlanner.exe</a:t>
            </a:r>
            <a:endParaRPr sz="1200" dirty="0">
              <a:latin typeface="Courier New"/>
              <a:cs typeface="Courier New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524000" y="276393"/>
            <a:ext cx="9144576" cy="6304638"/>
          </a:xfrm>
          <a:custGeom>
            <a:avLst/>
            <a:gdLst/>
            <a:ahLst/>
            <a:cxnLst/>
            <a:rect l="l" t="t" r="r" b="b"/>
            <a:pathLst>
              <a:path w="10084435" h="6952615">
                <a:moveTo>
                  <a:pt x="10084041" y="6946405"/>
                </a:moveTo>
                <a:lnTo>
                  <a:pt x="10077958" y="6946405"/>
                </a:lnTo>
                <a:lnTo>
                  <a:pt x="6096" y="6946405"/>
                </a:lnTo>
                <a:lnTo>
                  <a:pt x="0" y="6946405"/>
                </a:lnTo>
                <a:lnTo>
                  <a:pt x="0" y="6952488"/>
                </a:lnTo>
                <a:lnTo>
                  <a:pt x="6096" y="6952488"/>
                </a:lnTo>
                <a:lnTo>
                  <a:pt x="10077958" y="6952488"/>
                </a:lnTo>
                <a:lnTo>
                  <a:pt x="10084041" y="6952488"/>
                </a:lnTo>
                <a:lnTo>
                  <a:pt x="10084041" y="6946405"/>
                </a:lnTo>
                <a:close/>
              </a:path>
              <a:path w="10084435" h="6952615">
                <a:moveTo>
                  <a:pt x="10084041" y="0"/>
                </a:moveTo>
                <a:lnTo>
                  <a:pt x="10077958" y="0"/>
                </a:lnTo>
                <a:lnTo>
                  <a:pt x="6096" y="0"/>
                </a:lnTo>
                <a:lnTo>
                  <a:pt x="0" y="0"/>
                </a:lnTo>
                <a:lnTo>
                  <a:pt x="0" y="6946392"/>
                </a:lnTo>
                <a:lnTo>
                  <a:pt x="6096" y="6946392"/>
                </a:lnTo>
                <a:lnTo>
                  <a:pt x="6096" y="6096"/>
                </a:lnTo>
                <a:lnTo>
                  <a:pt x="10077958" y="6096"/>
                </a:lnTo>
                <a:lnTo>
                  <a:pt x="10077958" y="6946392"/>
                </a:lnTo>
                <a:lnTo>
                  <a:pt x="10084041" y="6946392"/>
                </a:lnTo>
                <a:lnTo>
                  <a:pt x="10084041" y="0"/>
                </a:lnTo>
                <a:close/>
              </a:path>
            </a:pathLst>
          </a:custGeom>
          <a:solidFill>
            <a:srgbClr val="D0CECE"/>
          </a:solidFill>
        </p:spPr>
        <p:txBody>
          <a:bodyPr wrap="square" lIns="0" tIns="0" rIns="0" bIns="0" rtlCol="0"/>
          <a:lstStyle/>
          <a:p>
            <a:endParaRPr sz="1632"/>
          </a:p>
        </p:txBody>
      </p:sp>
    </p:spTree>
    <p:extLst>
      <p:ext uri="{BB962C8B-B14F-4D97-AF65-F5344CB8AC3E}">
        <p14:creationId xmlns:p14="http://schemas.microsoft.com/office/powerpoint/2010/main" val="21370034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817860" y="389252"/>
            <a:ext cx="93283" cy="179047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>
              <a:spcBef>
                <a:spcPts val="91"/>
              </a:spcBef>
            </a:pPr>
            <a:r>
              <a:rPr sz="1088" dirty="0">
                <a:latin typeface="Carlito"/>
                <a:cs typeface="Carlito"/>
              </a:rPr>
              <a:t>3</a:t>
            </a:r>
            <a:endParaRPr sz="1088">
              <a:latin typeface="Carlito"/>
              <a:cs typeface="Carlit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888377" y="666757"/>
            <a:ext cx="5520489" cy="789334"/>
          </a:xfrm>
          <a:prstGeom prst="rect">
            <a:avLst/>
          </a:prstGeom>
        </p:spPr>
        <p:txBody>
          <a:bodyPr vert="horz" wrap="square" lIns="0" tIns="69674" rIns="0" bIns="0" rtlCol="0">
            <a:spAutoFit/>
          </a:bodyPr>
          <a:lstStyle/>
          <a:p>
            <a:pPr marL="11516">
              <a:spcBef>
                <a:spcPts val="549"/>
              </a:spcBef>
            </a:pPr>
            <a:r>
              <a:rPr sz="1632" spc="-54" dirty="0">
                <a:solidFill>
                  <a:srgbClr val="2E5395"/>
                </a:solidFill>
                <a:latin typeface="Arial"/>
                <a:cs typeface="Arial"/>
              </a:rPr>
              <a:t>Installing </a:t>
            </a:r>
            <a:r>
              <a:rPr sz="1632" spc="-63" dirty="0">
                <a:solidFill>
                  <a:srgbClr val="2E5395"/>
                </a:solidFill>
                <a:latin typeface="Arial"/>
                <a:cs typeface="Arial"/>
              </a:rPr>
              <a:t>Mission </a:t>
            </a:r>
            <a:r>
              <a:rPr sz="1632" spc="-54" dirty="0">
                <a:solidFill>
                  <a:srgbClr val="2E5395"/>
                </a:solidFill>
                <a:latin typeface="Arial"/>
                <a:cs typeface="Arial"/>
              </a:rPr>
              <a:t>planner on </a:t>
            </a:r>
            <a:r>
              <a:rPr sz="1632" spc="-95" dirty="0">
                <a:solidFill>
                  <a:srgbClr val="2E5395"/>
                </a:solidFill>
                <a:latin typeface="Arial"/>
                <a:cs typeface="Arial"/>
              </a:rPr>
              <a:t>Raspberry </a:t>
            </a:r>
            <a:r>
              <a:rPr sz="1632" spc="-32" dirty="0">
                <a:solidFill>
                  <a:srgbClr val="2E5395"/>
                </a:solidFill>
                <a:latin typeface="Arial"/>
                <a:cs typeface="Arial"/>
              </a:rPr>
              <a:t>pi</a:t>
            </a:r>
            <a:r>
              <a:rPr sz="1632" spc="-136" dirty="0">
                <a:solidFill>
                  <a:srgbClr val="2E5395"/>
                </a:solidFill>
                <a:latin typeface="Arial"/>
                <a:cs typeface="Arial"/>
              </a:rPr>
              <a:t> </a:t>
            </a:r>
            <a:r>
              <a:rPr sz="1632" spc="-254" dirty="0">
                <a:solidFill>
                  <a:srgbClr val="2E5395"/>
                </a:solidFill>
                <a:latin typeface="Arial"/>
                <a:cs typeface="Arial"/>
              </a:rPr>
              <a:t>OS</a:t>
            </a:r>
            <a:endParaRPr sz="1632" dirty="0">
              <a:latin typeface="Arial"/>
              <a:cs typeface="Arial"/>
            </a:endParaRPr>
          </a:p>
          <a:p>
            <a:pPr marL="11516">
              <a:spcBef>
                <a:spcPts val="367"/>
              </a:spcBef>
            </a:pPr>
            <a:r>
              <a:rPr sz="1270" spc="-204" dirty="0">
                <a:solidFill>
                  <a:srgbClr val="2E5395"/>
                </a:solidFill>
                <a:latin typeface="Arial"/>
                <a:cs typeface="Arial"/>
              </a:rPr>
              <a:t>STEP </a:t>
            </a:r>
            <a:r>
              <a:rPr sz="1270" spc="-41" dirty="0">
                <a:solidFill>
                  <a:srgbClr val="2E5395"/>
                </a:solidFill>
                <a:latin typeface="Arial"/>
                <a:cs typeface="Arial"/>
              </a:rPr>
              <a:t>1: Install</a:t>
            </a:r>
            <a:r>
              <a:rPr sz="1270" spc="-63" dirty="0">
                <a:solidFill>
                  <a:srgbClr val="2E5395"/>
                </a:solidFill>
                <a:latin typeface="Arial"/>
                <a:cs typeface="Arial"/>
              </a:rPr>
              <a:t> </a:t>
            </a:r>
            <a:r>
              <a:rPr sz="1270" spc="-32" dirty="0">
                <a:solidFill>
                  <a:srgbClr val="2E5395"/>
                </a:solidFill>
                <a:latin typeface="Arial"/>
                <a:cs typeface="Arial"/>
              </a:rPr>
              <a:t>Mono</a:t>
            </a:r>
            <a:endParaRPr sz="1270" dirty="0">
              <a:latin typeface="Arial"/>
              <a:cs typeface="Arial"/>
            </a:endParaRPr>
          </a:p>
          <a:p>
            <a:pPr marL="426105" indent="-207870">
              <a:spcBef>
                <a:spcPts val="199"/>
              </a:spcBef>
              <a:buFont typeface="Symbol"/>
              <a:buChar char=""/>
              <a:tabLst>
                <a:tab pos="426105" algn="l"/>
                <a:tab pos="426680" algn="l"/>
              </a:tabLst>
            </a:pPr>
            <a:r>
              <a:rPr sz="1270" dirty="0">
                <a:latin typeface="Carlito"/>
                <a:cs typeface="Carlito"/>
              </a:rPr>
              <a:t>First, </a:t>
            </a:r>
            <a:r>
              <a:rPr sz="1270" spc="-5" dirty="0">
                <a:latin typeface="Carlito"/>
                <a:cs typeface="Carlito"/>
              </a:rPr>
              <a:t>open the Terminal </a:t>
            </a:r>
            <a:r>
              <a:rPr sz="1270" dirty="0">
                <a:latin typeface="Carlito"/>
                <a:cs typeface="Carlito"/>
              </a:rPr>
              <a:t>by </a:t>
            </a:r>
            <a:r>
              <a:rPr sz="1270" spc="-5" dirty="0">
                <a:latin typeface="Carlito"/>
                <a:cs typeface="Carlito"/>
              </a:rPr>
              <a:t>clicking the icon </a:t>
            </a:r>
            <a:r>
              <a:rPr sz="1270" dirty="0">
                <a:latin typeface="Carlito"/>
                <a:cs typeface="Carlito"/>
              </a:rPr>
              <a:t>in </a:t>
            </a:r>
            <a:r>
              <a:rPr sz="1270" spc="-9" dirty="0">
                <a:latin typeface="Carlito"/>
                <a:cs typeface="Carlito"/>
              </a:rPr>
              <a:t>the </a:t>
            </a:r>
            <a:r>
              <a:rPr sz="1270" spc="-5" dirty="0">
                <a:latin typeface="Carlito"/>
                <a:cs typeface="Carlito"/>
              </a:rPr>
              <a:t>top left</a:t>
            </a:r>
            <a:r>
              <a:rPr sz="1270" spc="59" dirty="0">
                <a:latin typeface="Carlito"/>
                <a:cs typeface="Carlito"/>
              </a:rPr>
              <a:t> </a:t>
            </a:r>
            <a:r>
              <a:rPr sz="1270" spc="-5" dirty="0">
                <a:latin typeface="Carlito"/>
                <a:cs typeface="Carlito"/>
              </a:rPr>
              <a:t>corner.</a:t>
            </a:r>
            <a:endParaRPr sz="1270" dirty="0">
              <a:latin typeface="Carlito"/>
              <a:cs typeface="Carlito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151769" y="1579632"/>
            <a:ext cx="8021028" cy="4544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2"/>
          </a:p>
        </p:txBody>
      </p:sp>
      <p:sp>
        <p:nvSpPr>
          <p:cNvPr id="5" name="object 5"/>
          <p:cNvSpPr/>
          <p:nvPr/>
        </p:nvSpPr>
        <p:spPr>
          <a:xfrm>
            <a:off x="1524000" y="276393"/>
            <a:ext cx="9144576" cy="6304638"/>
          </a:xfrm>
          <a:custGeom>
            <a:avLst/>
            <a:gdLst/>
            <a:ahLst/>
            <a:cxnLst/>
            <a:rect l="l" t="t" r="r" b="b"/>
            <a:pathLst>
              <a:path w="10084435" h="6952615">
                <a:moveTo>
                  <a:pt x="10084041" y="6946405"/>
                </a:moveTo>
                <a:lnTo>
                  <a:pt x="10077958" y="6946405"/>
                </a:lnTo>
                <a:lnTo>
                  <a:pt x="6096" y="6946405"/>
                </a:lnTo>
                <a:lnTo>
                  <a:pt x="0" y="6946405"/>
                </a:lnTo>
                <a:lnTo>
                  <a:pt x="0" y="6952488"/>
                </a:lnTo>
                <a:lnTo>
                  <a:pt x="6096" y="6952488"/>
                </a:lnTo>
                <a:lnTo>
                  <a:pt x="10077958" y="6952488"/>
                </a:lnTo>
                <a:lnTo>
                  <a:pt x="10084041" y="6952488"/>
                </a:lnTo>
                <a:lnTo>
                  <a:pt x="10084041" y="6946405"/>
                </a:lnTo>
                <a:close/>
              </a:path>
              <a:path w="10084435" h="6952615">
                <a:moveTo>
                  <a:pt x="10084041" y="0"/>
                </a:moveTo>
                <a:lnTo>
                  <a:pt x="10077958" y="0"/>
                </a:lnTo>
                <a:lnTo>
                  <a:pt x="6096" y="0"/>
                </a:lnTo>
                <a:lnTo>
                  <a:pt x="0" y="0"/>
                </a:lnTo>
                <a:lnTo>
                  <a:pt x="0" y="6946392"/>
                </a:lnTo>
                <a:lnTo>
                  <a:pt x="6096" y="6946392"/>
                </a:lnTo>
                <a:lnTo>
                  <a:pt x="6096" y="6096"/>
                </a:lnTo>
                <a:lnTo>
                  <a:pt x="10077958" y="6096"/>
                </a:lnTo>
                <a:lnTo>
                  <a:pt x="10077958" y="6946392"/>
                </a:lnTo>
                <a:lnTo>
                  <a:pt x="10084041" y="6946392"/>
                </a:lnTo>
                <a:lnTo>
                  <a:pt x="10084041" y="0"/>
                </a:lnTo>
                <a:close/>
              </a:path>
            </a:pathLst>
          </a:custGeom>
          <a:solidFill>
            <a:srgbClr val="D0CECE"/>
          </a:solidFill>
        </p:spPr>
        <p:txBody>
          <a:bodyPr wrap="square" lIns="0" tIns="0" rIns="0" bIns="0" rtlCol="0"/>
          <a:lstStyle/>
          <a:p>
            <a:endParaRPr sz="1632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817860" y="389252"/>
            <a:ext cx="93283" cy="179047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>
              <a:spcBef>
                <a:spcPts val="91"/>
              </a:spcBef>
            </a:pPr>
            <a:r>
              <a:rPr sz="1088" dirty="0">
                <a:latin typeface="Carlito"/>
                <a:cs typeface="Carlito"/>
              </a:rPr>
              <a:t>4</a:t>
            </a:r>
            <a:endParaRPr sz="1088">
              <a:latin typeface="Carlito"/>
              <a:cs typeface="Carlit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888378" y="726683"/>
            <a:ext cx="8284419" cy="207067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>
              <a:spcBef>
                <a:spcPts val="91"/>
              </a:spcBef>
            </a:pPr>
            <a:r>
              <a:rPr sz="1270" spc="-5" dirty="0">
                <a:latin typeface="Carlito"/>
                <a:cs typeface="Carlito"/>
              </a:rPr>
              <a:t>Command </a:t>
            </a:r>
            <a:r>
              <a:rPr sz="1270" dirty="0">
                <a:latin typeface="Carlito"/>
                <a:cs typeface="Carlito"/>
              </a:rPr>
              <a:t>1: </a:t>
            </a:r>
            <a:r>
              <a:rPr sz="1270" spc="-5" dirty="0">
                <a:solidFill>
                  <a:srgbClr val="0086B4"/>
                </a:solidFill>
                <a:latin typeface="Courier New"/>
                <a:cs typeface="Courier New"/>
              </a:rPr>
              <a:t>“sudo </a:t>
            </a:r>
            <a:r>
              <a:rPr sz="1270" spc="-5" dirty="0">
                <a:solidFill>
                  <a:srgbClr val="333333"/>
                </a:solidFill>
                <a:latin typeface="Courier New"/>
                <a:cs typeface="Courier New"/>
              </a:rPr>
              <a:t>apt install apt-transport-https dirmngr gnupg</a:t>
            </a:r>
            <a:r>
              <a:rPr sz="1270" spc="136" dirty="0">
                <a:solidFill>
                  <a:srgbClr val="333333"/>
                </a:solidFill>
                <a:latin typeface="Courier New"/>
                <a:cs typeface="Courier New"/>
              </a:rPr>
              <a:t> </a:t>
            </a:r>
            <a:r>
              <a:rPr sz="1270" spc="-5" dirty="0">
                <a:solidFill>
                  <a:srgbClr val="333333"/>
                </a:solidFill>
                <a:latin typeface="Courier New"/>
                <a:cs typeface="Courier New"/>
              </a:rPr>
              <a:t>ca-certificates”</a:t>
            </a:r>
            <a:endParaRPr sz="1270" dirty="0">
              <a:latin typeface="Courier New"/>
              <a:cs typeface="Courier New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120927" y="138195"/>
            <a:ext cx="9673753" cy="6814814"/>
            <a:chOff x="304800" y="304799"/>
            <a:chExt cx="10084435" cy="6952615"/>
          </a:xfrm>
        </p:grpSpPr>
        <p:sp>
          <p:nvSpPr>
            <p:cNvPr id="5" name="object 5"/>
            <p:cNvSpPr/>
            <p:nvPr/>
          </p:nvSpPr>
          <p:spPr>
            <a:xfrm>
              <a:off x="825716" y="1353354"/>
              <a:ext cx="9330729" cy="545228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632"/>
            </a:p>
          </p:txBody>
        </p:sp>
        <p:sp>
          <p:nvSpPr>
            <p:cNvPr id="6" name="object 6"/>
            <p:cNvSpPr/>
            <p:nvPr/>
          </p:nvSpPr>
          <p:spPr>
            <a:xfrm>
              <a:off x="304800" y="304799"/>
              <a:ext cx="10084435" cy="6952615"/>
            </a:xfrm>
            <a:custGeom>
              <a:avLst/>
              <a:gdLst/>
              <a:ahLst/>
              <a:cxnLst/>
              <a:rect l="l" t="t" r="r" b="b"/>
              <a:pathLst>
                <a:path w="10084435" h="6952615">
                  <a:moveTo>
                    <a:pt x="10084041" y="6946405"/>
                  </a:moveTo>
                  <a:lnTo>
                    <a:pt x="10077958" y="6946405"/>
                  </a:lnTo>
                  <a:lnTo>
                    <a:pt x="6096" y="6946405"/>
                  </a:lnTo>
                  <a:lnTo>
                    <a:pt x="0" y="6946405"/>
                  </a:lnTo>
                  <a:lnTo>
                    <a:pt x="0" y="6952488"/>
                  </a:lnTo>
                  <a:lnTo>
                    <a:pt x="6096" y="6952488"/>
                  </a:lnTo>
                  <a:lnTo>
                    <a:pt x="10077958" y="6952488"/>
                  </a:lnTo>
                  <a:lnTo>
                    <a:pt x="10084041" y="6952488"/>
                  </a:lnTo>
                  <a:lnTo>
                    <a:pt x="10084041" y="6946405"/>
                  </a:lnTo>
                  <a:close/>
                </a:path>
                <a:path w="10084435" h="6952615">
                  <a:moveTo>
                    <a:pt x="10084041" y="0"/>
                  </a:moveTo>
                  <a:lnTo>
                    <a:pt x="10077958" y="0"/>
                  </a:lnTo>
                  <a:lnTo>
                    <a:pt x="6096" y="0"/>
                  </a:lnTo>
                  <a:lnTo>
                    <a:pt x="0" y="0"/>
                  </a:lnTo>
                  <a:lnTo>
                    <a:pt x="0" y="6946392"/>
                  </a:lnTo>
                  <a:lnTo>
                    <a:pt x="6096" y="6946392"/>
                  </a:lnTo>
                  <a:lnTo>
                    <a:pt x="6096" y="6096"/>
                  </a:lnTo>
                  <a:lnTo>
                    <a:pt x="10077958" y="6096"/>
                  </a:lnTo>
                  <a:lnTo>
                    <a:pt x="10077958" y="6946392"/>
                  </a:lnTo>
                  <a:lnTo>
                    <a:pt x="10084041" y="6946392"/>
                  </a:lnTo>
                  <a:lnTo>
                    <a:pt x="10084041" y="0"/>
                  </a:lnTo>
                  <a:close/>
                </a:path>
              </a:pathLst>
            </a:custGeom>
            <a:solidFill>
              <a:srgbClr val="D0CECE"/>
            </a:solidFill>
          </p:spPr>
          <p:txBody>
            <a:bodyPr wrap="square" lIns="0" tIns="0" rIns="0" bIns="0" rtlCol="0"/>
            <a:lstStyle/>
            <a:p>
              <a:endParaRPr sz="1632"/>
            </a:p>
          </p:txBody>
        </p: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817860" y="389252"/>
            <a:ext cx="93283" cy="179047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>
              <a:spcBef>
                <a:spcPts val="91"/>
              </a:spcBef>
            </a:pPr>
            <a:r>
              <a:rPr sz="1088" dirty="0">
                <a:latin typeface="Carlito"/>
                <a:cs typeface="Carlito"/>
              </a:rPr>
              <a:t>5</a:t>
            </a:r>
            <a:endParaRPr sz="1088">
              <a:latin typeface="Carlito"/>
              <a:cs typeface="Carlit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095672" y="719773"/>
            <a:ext cx="8256779" cy="433282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218811" marR="4607" indent="-207870">
              <a:lnSpc>
                <a:spcPct val="109200"/>
              </a:lnSpc>
              <a:spcBef>
                <a:spcPts val="91"/>
              </a:spcBef>
              <a:buFont typeface="Symbol"/>
              <a:buChar char=""/>
              <a:tabLst>
                <a:tab pos="218811" algn="l"/>
                <a:tab pos="219387" algn="l"/>
              </a:tabLst>
            </a:pPr>
            <a:r>
              <a:rPr sz="1270" spc="-5" dirty="0">
                <a:latin typeface="Carlito"/>
                <a:cs typeface="Carlito"/>
              </a:rPr>
              <a:t>Command </a:t>
            </a:r>
            <a:r>
              <a:rPr sz="1270" dirty="0">
                <a:latin typeface="Carlito"/>
                <a:cs typeface="Carlito"/>
              </a:rPr>
              <a:t>2:” </a:t>
            </a:r>
            <a:r>
              <a:rPr sz="1270" spc="-5" dirty="0">
                <a:solidFill>
                  <a:srgbClr val="009A9A"/>
                </a:solidFill>
                <a:latin typeface="Courier New"/>
                <a:cs typeface="Courier New"/>
              </a:rPr>
              <a:t>sudo </a:t>
            </a:r>
            <a:r>
              <a:rPr sz="1270" spc="-5" dirty="0">
                <a:solidFill>
                  <a:srgbClr val="333333"/>
                </a:solidFill>
                <a:latin typeface="Courier New"/>
                <a:cs typeface="Courier New"/>
              </a:rPr>
              <a:t>apt-key adv --keyserver hkp://keyserver.ubuntu.com:</a:t>
            </a:r>
            <a:r>
              <a:rPr sz="1270" spc="-5" dirty="0">
                <a:solidFill>
                  <a:srgbClr val="009A9A"/>
                </a:solidFill>
                <a:latin typeface="Courier New"/>
                <a:cs typeface="Courier New"/>
              </a:rPr>
              <a:t>80 </a:t>
            </a:r>
            <a:r>
              <a:rPr sz="1270" spc="-5" dirty="0">
                <a:solidFill>
                  <a:srgbClr val="333333"/>
                </a:solidFill>
                <a:latin typeface="Courier New"/>
                <a:cs typeface="Courier New"/>
              </a:rPr>
              <a:t>--recv-keys </a:t>
            </a:r>
            <a:r>
              <a:rPr sz="1270" spc="-5" dirty="0">
                <a:solidFill>
                  <a:srgbClr val="009A9A"/>
                </a:solidFill>
                <a:latin typeface="Courier New"/>
                <a:cs typeface="Courier New"/>
              </a:rPr>
              <a:t> 3</a:t>
            </a:r>
            <a:r>
              <a:rPr sz="1270" spc="-5" dirty="0">
                <a:solidFill>
                  <a:srgbClr val="333333"/>
                </a:solidFill>
                <a:latin typeface="Courier New"/>
                <a:cs typeface="Courier New"/>
              </a:rPr>
              <a:t>FA7E0328081BFF6A14DA29AA6A19B38D3D831EF</a:t>
            </a:r>
            <a:r>
              <a:rPr sz="1270" spc="-5" dirty="0">
                <a:latin typeface="Carlito"/>
                <a:cs typeface="Carlito"/>
              </a:rPr>
              <a:t>”</a:t>
            </a:r>
            <a:endParaRPr sz="1270" dirty="0">
              <a:latin typeface="Carlito"/>
              <a:cs typeface="Carlito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095673" y="1332418"/>
            <a:ext cx="8256778" cy="491393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2"/>
          </a:p>
        </p:txBody>
      </p:sp>
      <p:sp>
        <p:nvSpPr>
          <p:cNvPr id="5" name="object 5"/>
          <p:cNvSpPr/>
          <p:nvPr/>
        </p:nvSpPr>
        <p:spPr>
          <a:xfrm>
            <a:off x="1524000" y="276393"/>
            <a:ext cx="9144576" cy="6304638"/>
          </a:xfrm>
          <a:custGeom>
            <a:avLst/>
            <a:gdLst/>
            <a:ahLst/>
            <a:cxnLst/>
            <a:rect l="l" t="t" r="r" b="b"/>
            <a:pathLst>
              <a:path w="10084435" h="6952615">
                <a:moveTo>
                  <a:pt x="10084041" y="6946405"/>
                </a:moveTo>
                <a:lnTo>
                  <a:pt x="10077958" y="6946405"/>
                </a:lnTo>
                <a:lnTo>
                  <a:pt x="6096" y="6946405"/>
                </a:lnTo>
                <a:lnTo>
                  <a:pt x="0" y="6946405"/>
                </a:lnTo>
                <a:lnTo>
                  <a:pt x="0" y="6952488"/>
                </a:lnTo>
                <a:lnTo>
                  <a:pt x="6096" y="6952488"/>
                </a:lnTo>
                <a:lnTo>
                  <a:pt x="10077958" y="6952488"/>
                </a:lnTo>
                <a:lnTo>
                  <a:pt x="10084041" y="6952488"/>
                </a:lnTo>
                <a:lnTo>
                  <a:pt x="10084041" y="6946405"/>
                </a:lnTo>
                <a:close/>
              </a:path>
              <a:path w="10084435" h="6952615">
                <a:moveTo>
                  <a:pt x="10084041" y="0"/>
                </a:moveTo>
                <a:lnTo>
                  <a:pt x="10077958" y="0"/>
                </a:lnTo>
                <a:lnTo>
                  <a:pt x="6096" y="0"/>
                </a:lnTo>
                <a:lnTo>
                  <a:pt x="0" y="0"/>
                </a:lnTo>
                <a:lnTo>
                  <a:pt x="0" y="6946392"/>
                </a:lnTo>
                <a:lnTo>
                  <a:pt x="6096" y="6946392"/>
                </a:lnTo>
                <a:lnTo>
                  <a:pt x="6096" y="6096"/>
                </a:lnTo>
                <a:lnTo>
                  <a:pt x="10077958" y="6096"/>
                </a:lnTo>
                <a:lnTo>
                  <a:pt x="10077958" y="6946392"/>
                </a:lnTo>
                <a:lnTo>
                  <a:pt x="10084041" y="6946392"/>
                </a:lnTo>
                <a:lnTo>
                  <a:pt x="10084041" y="0"/>
                </a:lnTo>
                <a:close/>
              </a:path>
            </a:pathLst>
          </a:custGeom>
          <a:solidFill>
            <a:srgbClr val="D0CECE"/>
          </a:solidFill>
        </p:spPr>
        <p:txBody>
          <a:bodyPr wrap="square" lIns="0" tIns="0" rIns="0" bIns="0" rtlCol="0"/>
          <a:lstStyle/>
          <a:p>
            <a:endParaRPr sz="1632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095672" y="389253"/>
            <a:ext cx="7815586" cy="1058133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R="4607" algn="r">
              <a:spcBef>
                <a:spcPts val="91"/>
              </a:spcBef>
            </a:pPr>
            <a:r>
              <a:rPr sz="1451" dirty="0">
                <a:latin typeface="Carlito"/>
                <a:cs typeface="Carlito"/>
              </a:rPr>
              <a:t>6</a:t>
            </a:r>
          </a:p>
          <a:p>
            <a:pPr>
              <a:spcBef>
                <a:spcPts val="18"/>
              </a:spcBef>
            </a:pPr>
            <a:endParaRPr sz="1451" dirty="0">
              <a:latin typeface="Carlito"/>
              <a:cs typeface="Carlito"/>
            </a:endParaRPr>
          </a:p>
          <a:p>
            <a:pPr marL="218811" indent="-207870">
              <a:spcBef>
                <a:spcPts val="5"/>
              </a:spcBef>
              <a:buFont typeface="Symbol"/>
              <a:buChar char=""/>
              <a:tabLst>
                <a:tab pos="218811" algn="l"/>
                <a:tab pos="219387" algn="l"/>
              </a:tabLst>
            </a:pPr>
            <a:r>
              <a:rPr sz="1451" spc="-5" dirty="0">
                <a:latin typeface="Carlito"/>
                <a:cs typeface="Carlito"/>
              </a:rPr>
              <a:t>Command </a:t>
            </a:r>
            <a:r>
              <a:rPr sz="1451" dirty="0">
                <a:latin typeface="Carlito"/>
                <a:cs typeface="Carlito"/>
              </a:rPr>
              <a:t>3: </a:t>
            </a:r>
            <a:r>
              <a:rPr sz="997" spc="-5" dirty="0">
                <a:latin typeface="Courier New"/>
                <a:cs typeface="Courier New"/>
              </a:rPr>
              <a:t>echo "deb https://download.mono-project.com/repo/debian stable-raspbianbuster main" | sudo</a:t>
            </a:r>
            <a:r>
              <a:rPr sz="997" spc="118" dirty="0">
                <a:latin typeface="Courier New"/>
                <a:cs typeface="Courier New"/>
              </a:rPr>
              <a:t> </a:t>
            </a:r>
            <a:r>
              <a:rPr sz="997" spc="-5" dirty="0">
                <a:latin typeface="Courier New"/>
                <a:cs typeface="Courier New"/>
              </a:rPr>
              <a:t>tee</a:t>
            </a:r>
            <a:endParaRPr sz="997" dirty="0">
              <a:latin typeface="Courier New"/>
              <a:cs typeface="Courier New"/>
            </a:endParaRPr>
          </a:p>
          <a:p>
            <a:pPr marL="218811">
              <a:spcBef>
                <a:spcPts val="32"/>
              </a:spcBef>
            </a:pPr>
            <a:r>
              <a:rPr sz="997" spc="-5" dirty="0">
                <a:latin typeface="Courier New"/>
                <a:cs typeface="Courier New"/>
              </a:rPr>
              <a:t>/etc/apt/sources.list.d/monoofficial-stable.list </a:t>
            </a:r>
            <a:r>
              <a:rPr sz="997" spc="-5" dirty="0">
                <a:solidFill>
                  <a:srgbClr val="FF0000"/>
                </a:solidFill>
                <a:latin typeface="Courier New"/>
                <a:cs typeface="Courier New"/>
              </a:rPr>
              <a:t>(</a:t>
            </a:r>
            <a:r>
              <a:rPr sz="1451" spc="-5" dirty="0">
                <a:solidFill>
                  <a:srgbClr val="FF0000"/>
                </a:solidFill>
                <a:latin typeface="Carlito"/>
                <a:cs typeface="Carlito"/>
              </a:rPr>
              <a:t>Enter both commands </a:t>
            </a:r>
            <a:r>
              <a:rPr sz="1451" dirty="0">
                <a:solidFill>
                  <a:srgbClr val="FF0000"/>
                </a:solidFill>
                <a:latin typeface="Carlito"/>
                <a:cs typeface="Carlito"/>
              </a:rPr>
              <a:t>as </a:t>
            </a:r>
            <a:r>
              <a:rPr sz="1451" spc="-5" dirty="0">
                <a:solidFill>
                  <a:srgbClr val="FF0000"/>
                </a:solidFill>
                <a:latin typeface="Carlito"/>
                <a:cs typeface="Carlito"/>
              </a:rPr>
              <a:t>one</a:t>
            </a:r>
            <a:r>
              <a:rPr sz="1451" dirty="0">
                <a:solidFill>
                  <a:srgbClr val="FF0000"/>
                </a:solidFill>
                <a:latin typeface="Carlito"/>
                <a:cs typeface="Carlito"/>
              </a:rPr>
              <a:t> line</a:t>
            </a:r>
            <a:r>
              <a:rPr sz="1451" dirty="0">
                <a:latin typeface="Carlito"/>
                <a:cs typeface="Carlito"/>
              </a:rPr>
              <a:t>!)</a:t>
            </a:r>
          </a:p>
        </p:txBody>
      </p:sp>
      <p:sp>
        <p:nvSpPr>
          <p:cNvPr id="3" name="object 3"/>
          <p:cNvSpPr/>
          <p:nvPr/>
        </p:nvSpPr>
        <p:spPr>
          <a:xfrm>
            <a:off x="2157401" y="1607339"/>
            <a:ext cx="8011287" cy="46779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2"/>
          </a:p>
        </p:txBody>
      </p:sp>
      <p:sp>
        <p:nvSpPr>
          <p:cNvPr id="4" name="object 4"/>
          <p:cNvSpPr/>
          <p:nvPr/>
        </p:nvSpPr>
        <p:spPr>
          <a:xfrm>
            <a:off x="1524000" y="276393"/>
            <a:ext cx="9144576" cy="6304638"/>
          </a:xfrm>
          <a:custGeom>
            <a:avLst/>
            <a:gdLst/>
            <a:ahLst/>
            <a:cxnLst/>
            <a:rect l="l" t="t" r="r" b="b"/>
            <a:pathLst>
              <a:path w="10084435" h="6952615">
                <a:moveTo>
                  <a:pt x="10084041" y="6946405"/>
                </a:moveTo>
                <a:lnTo>
                  <a:pt x="10077958" y="6946405"/>
                </a:lnTo>
                <a:lnTo>
                  <a:pt x="6096" y="6946405"/>
                </a:lnTo>
                <a:lnTo>
                  <a:pt x="0" y="6946405"/>
                </a:lnTo>
                <a:lnTo>
                  <a:pt x="0" y="6952488"/>
                </a:lnTo>
                <a:lnTo>
                  <a:pt x="6096" y="6952488"/>
                </a:lnTo>
                <a:lnTo>
                  <a:pt x="10077958" y="6952488"/>
                </a:lnTo>
                <a:lnTo>
                  <a:pt x="10084041" y="6952488"/>
                </a:lnTo>
                <a:lnTo>
                  <a:pt x="10084041" y="6946405"/>
                </a:lnTo>
                <a:close/>
              </a:path>
              <a:path w="10084435" h="6952615">
                <a:moveTo>
                  <a:pt x="10084041" y="0"/>
                </a:moveTo>
                <a:lnTo>
                  <a:pt x="10077958" y="0"/>
                </a:lnTo>
                <a:lnTo>
                  <a:pt x="6096" y="0"/>
                </a:lnTo>
                <a:lnTo>
                  <a:pt x="0" y="0"/>
                </a:lnTo>
                <a:lnTo>
                  <a:pt x="0" y="6946392"/>
                </a:lnTo>
                <a:lnTo>
                  <a:pt x="6096" y="6946392"/>
                </a:lnTo>
                <a:lnTo>
                  <a:pt x="6096" y="6096"/>
                </a:lnTo>
                <a:lnTo>
                  <a:pt x="10077958" y="6096"/>
                </a:lnTo>
                <a:lnTo>
                  <a:pt x="10077958" y="6946392"/>
                </a:lnTo>
                <a:lnTo>
                  <a:pt x="10084041" y="6946392"/>
                </a:lnTo>
                <a:lnTo>
                  <a:pt x="10084041" y="0"/>
                </a:lnTo>
                <a:close/>
              </a:path>
            </a:pathLst>
          </a:custGeom>
          <a:solidFill>
            <a:srgbClr val="D0CECE"/>
          </a:solidFill>
        </p:spPr>
        <p:txBody>
          <a:bodyPr wrap="square" lIns="0" tIns="0" rIns="0" bIns="0" rtlCol="0"/>
          <a:lstStyle/>
          <a:p>
            <a:endParaRPr sz="1632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817860" y="389252"/>
            <a:ext cx="93283" cy="179047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>
              <a:spcBef>
                <a:spcPts val="91"/>
              </a:spcBef>
            </a:pPr>
            <a:r>
              <a:rPr sz="1088" dirty="0">
                <a:latin typeface="Carlito"/>
                <a:cs typeface="Carlito"/>
              </a:rPr>
              <a:t>7</a:t>
            </a:r>
            <a:endParaRPr sz="1088">
              <a:latin typeface="Carlito"/>
              <a:cs typeface="Carlit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095671" y="734975"/>
            <a:ext cx="3309346" cy="262787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218811" indent="-207870">
              <a:spcBef>
                <a:spcPts val="91"/>
              </a:spcBef>
              <a:buFont typeface="Symbol"/>
              <a:buChar char=""/>
              <a:tabLst>
                <a:tab pos="218811" algn="l"/>
                <a:tab pos="219387" algn="l"/>
              </a:tabLst>
            </a:pPr>
            <a:r>
              <a:rPr sz="1632" spc="-5" dirty="0">
                <a:latin typeface="Carlito"/>
                <a:cs typeface="Carlito"/>
              </a:rPr>
              <a:t>Command </a:t>
            </a:r>
            <a:r>
              <a:rPr sz="1632" dirty="0">
                <a:latin typeface="Carlito"/>
                <a:cs typeface="Carlito"/>
              </a:rPr>
              <a:t>4: </a:t>
            </a:r>
            <a:r>
              <a:rPr sz="1088" spc="-5" dirty="0">
                <a:solidFill>
                  <a:srgbClr val="0086B4"/>
                </a:solidFill>
                <a:latin typeface="Courier New"/>
                <a:cs typeface="Courier New"/>
              </a:rPr>
              <a:t>sudo </a:t>
            </a:r>
            <a:r>
              <a:rPr sz="1088" spc="-5" dirty="0">
                <a:solidFill>
                  <a:srgbClr val="333333"/>
                </a:solidFill>
                <a:latin typeface="Courier New"/>
                <a:cs typeface="Courier New"/>
              </a:rPr>
              <a:t>apt</a:t>
            </a:r>
            <a:r>
              <a:rPr sz="1088" spc="-32" dirty="0">
                <a:solidFill>
                  <a:srgbClr val="333333"/>
                </a:solidFill>
                <a:latin typeface="Courier New"/>
                <a:cs typeface="Courier New"/>
              </a:rPr>
              <a:t> </a:t>
            </a:r>
            <a:r>
              <a:rPr sz="1088" spc="-5" dirty="0">
                <a:solidFill>
                  <a:srgbClr val="333333"/>
                </a:solidFill>
                <a:latin typeface="Courier New"/>
                <a:cs typeface="Courier New"/>
              </a:rPr>
              <a:t>update</a:t>
            </a:r>
            <a:endParaRPr sz="1088" dirty="0">
              <a:latin typeface="Courier New"/>
              <a:cs typeface="Courier Ne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095671" y="5794720"/>
            <a:ext cx="8168104" cy="402505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218811" indent="-207870">
              <a:spcBef>
                <a:spcPts val="91"/>
              </a:spcBef>
              <a:buFont typeface="Symbol"/>
              <a:buChar char=""/>
              <a:tabLst>
                <a:tab pos="218811" algn="l"/>
                <a:tab pos="219387" algn="l"/>
              </a:tabLst>
            </a:pPr>
            <a:r>
              <a:rPr sz="1270" dirty="0">
                <a:latin typeface="Carlito"/>
                <a:cs typeface="Carlito"/>
              </a:rPr>
              <a:t>After </a:t>
            </a:r>
            <a:r>
              <a:rPr sz="1270" spc="-5" dirty="0">
                <a:latin typeface="Carlito"/>
                <a:cs typeface="Carlito"/>
              </a:rPr>
              <a:t>this, </a:t>
            </a:r>
            <a:r>
              <a:rPr sz="1270" dirty="0">
                <a:latin typeface="Carlito"/>
                <a:cs typeface="Carlito"/>
              </a:rPr>
              <a:t>the </a:t>
            </a:r>
            <a:r>
              <a:rPr sz="1270" spc="-5" dirty="0">
                <a:latin typeface="Carlito"/>
                <a:cs typeface="Carlito"/>
              </a:rPr>
              <a:t>terminal should </a:t>
            </a:r>
            <a:r>
              <a:rPr sz="1270" dirty="0">
                <a:latin typeface="Carlito"/>
                <a:cs typeface="Carlito"/>
              </a:rPr>
              <a:t>tell </a:t>
            </a:r>
            <a:r>
              <a:rPr sz="1270" spc="-5" dirty="0">
                <a:latin typeface="Carlito"/>
                <a:cs typeface="Carlito"/>
              </a:rPr>
              <a:t>you “all packages </a:t>
            </a:r>
            <a:r>
              <a:rPr sz="1270" dirty="0">
                <a:latin typeface="Carlito"/>
                <a:cs typeface="Carlito"/>
              </a:rPr>
              <a:t>are up to </a:t>
            </a:r>
            <a:r>
              <a:rPr sz="1270" spc="-5" dirty="0">
                <a:latin typeface="Carlito"/>
                <a:cs typeface="Carlito"/>
              </a:rPr>
              <a:t>date”. </a:t>
            </a:r>
            <a:r>
              <a:rPr sz="1270" spc="-9" dirty="0">
                <a:latin typeface="Carlito"/>
                <a:cs typeface="Carlito"/>
              </a:rPr>
              <a:t>If </a:t>
            </a:r>
            <a:r>
              <a:rPr sz="1270" dirty="0">
                <a:latin typeface="Carlito"/>
                <a:cs typeface="Carlito"/>
              </a:rPr>
              <a:t>this is </a:t>
            </a:r>
            <a:r>
              <a:rPr sz="1270" spc="-5" dirty="0">
                <a:latin typeface="Carlito"/>
                <a:cs typeface="Carlito"/>
              </a:rPr>
              <a:t>not </a:t>
            </a:r>
            <a:r>
              <a:rPr sz="1270" dirty="0">
                <a:latin typeface="Carlito"/>
                <a:cs typeface="Carlito"/>
              </a:rPr>
              <a:t>the </a:t>
            </a:r>
            <a:r>
              <a:rPr sz="1270" spc="-5" dirty="0">
                <a:latin typeface="Carlito"/>
                <a:cs typeface="Carlito"/>
              </a:rPr>
              <a:t>case, please enter: “sudo apt</a:t>
            </a:r>
            <a:r>
              <a:rPr sz="1270" spc="95" dirty="0">
                <a:latin typeface="Carlito"/>
                <a:cs typeface="Carlito"/>
              </a:rPr>
              <a:t> </a:t>
            </a:r>
            <a:r>
              <a:rPr sz="1270" spc="-5" dirty="0">
                <a:latin typeface="Carlito"/>
                <a:cs typeface="Carlito"/>
              </a:rPr>
              <a:t>upgrade”.</a:t>
            </a:r>
            <a:endParaRPr sz="1270" dirty="0">
              <a:latin typeface="Carlito"/>
              <a:cs typeface="Carlito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226499" y="1083968"/>
            <a:ext cx="8037277" cy="464455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2"/>
          </a:p>
        </p:txBody>
      </p:sp>
      <p:sp>
        <p:nvSpPr>
          <p:cNvPr id="6" name="object 6"/>
          <p:cNvSpPr/>
          <p:nvPr/>
        </p:nvSpPr>
        <p:spPr>
          <a:xfrm>
            <a:off x="1524000" y="276393"/>
            <a:ext cx="9144576" cy="6304638"/>
          </a:xfrm>
          <a:custGeom>
            <a:avLst/>
            <a:gdLst/>
            <a:ahLst/>
            <a:cxnLst/>
            <a:rect l="l" t="t" r="r" b="b"/>
            <a:pathLst>
              <a:path w="10084435" h="6952615">
                <a:moveTo>
                  <a:pt x="10084041" y="6946405"/>
                </a:moveTo>
                <a:lnTo>
                  <a:pt x="10077958" y="6946405"/>
                </a:lnTo>
                <a:lnTo>
                  <a:pt x="6096" y="6946405"/>
                </a:lnTo>
                <a:lnTo>
                  <a:pt x="0" y="6946405"/>
                </a:lnTo>
                <a:lnTo>
                  <a:pt x="0" y="6952488"/>
                </a:lnTo>
                <a:lnTo>
                  <a:pt x="6096" y="6952488"/>
                </a:lnTo>
                <a:lnTo>
                  <a:pt x="10077958" y="6952488"/>
                </a:lnTo>
                <a:lnTo>
                  <a:pt x="10084041" y="6952488"/>
                </a:lnTo>
                <a:lnTo>
                  <a:pt x="10084041" y="6946405"/>
                </a:lnTo>
                <a:close/>
              </a:path>
              <a:path w="10084435" h="6952615">
                <a:moveTo>
                  <a:pt x="10084041" y="0"/>
                </a:moveTo>
                <a:lnTo>
                  <a:pt x="10077958" y="0"/>
                </a:lnTo>
                <a:lnTo>
                  <a:pt x="6096" y="0"/>
                </a:lnTo>
                <a:lnTo>
                  <a:pt x="0" y="0"/>
                </a:lnTo>
                <a:lnTo>
                  <a:pt x="0" y="6946392"/>
                </a:lnTo>
                <a:lnTo>
                  <a:pt x="6096" y="6946392"/>
                </a:lnTo>
                <a:lnTo>
                  <a:pt x="6096" y="6096"/>
                </a:lnTo>
                <a:lnTo>
                  <a:pt x="10077958" y="6096"/>
                </a:lnTo>
                <a:lnTo>
                  <a:pt x="10077958" y="6946392"/>
                </a:lnTo>
                <a:lnTo>
                  <a:pt x="10084041" y="6946392"/>
                </a:lnTo>
                <a:lnTo>
                  <a:pt x="10084041" y="0"/>
                </a:lnTo>
                <a:close/>
              </a:path>
            </a:pathLst>
          </a:custGeom>
          <a:solidFill>
            <a:srgbClr val="D0CECE"/>
          </a:solidFill>
        </p:spPr>
        <p:txBody>
          <a:bodyPr wrap="square" lIns="0" tIns="0" rIns="0" bIns="0" rtlCol="0"/>
          <a:lstStyle/>
          <a:p>
            <a:endParaRPr sz="1632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817860" y="389252"/>
            <a:ext cx="93283" cy="179047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>
              <a:spcBef>
                <a:spcPts val="91"/>
              </a:spcBef>
            </a:pPr>
            <a:r>
              <a:rPr sz="1088" dirty="0">
                <a:latin typeface="Carlito"/>
                <a:cs typeface="Carlito"/>
              </a:rPr>
              <a:t>8</a:t>
            </a:r>
            <a:endParaRPr sz="1088">
              <a:latin typeface="Carlito"/>
              <a:cs typeface="Carlit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095672" y="711481"/>
            <a:ext cx="5796882" cy="507649"/>
          </a:xfrm>
          <a:prstGeom prst="rect">
            <a:avLst/>
          </a:prstGeom>
        </p:spPr>
        <p:txBody>
          <a:bodyPr vert="horz" wrap="square" lIns="0" tIns="35125" rIns="0" bIns="0" rtlCol="0">
            <a:spAutoFit/>
          </a:bodyPr>
          <a:lstStyle/>
          <a:p>
            <a:pPr marL="218811" indent="-207870">
              <a:spcBef>
                <a:spcPts val="277"/>
              </a:spcBef>
              <a:buFont typeface="Symbol"/>
              <a:buChar char=""/>
              <a:tabLst>
                <a:tab pos="218811" algn="l"/>
                <a:tab pos="219387" algn="l"/>
              </a:tabLst>
            </a:pPr>
            <a:r>
              <a:rPr sz="1451" spc="-5" dirty="0">
                <a:latin typeface="Carlito"/>
                <a:cs typeface="Carlito"/>
              </a:rPr>
              <a:t>Command </a:t>
            </a:r>
            <a:r>
              <a:rPr sz="1451" dirty="0">
                <a:latin typeface="Carlito"/>
                <a:cs typeface="Carlito"/>
              </a:rPr>
              <a:t>5: </a:t>
            </a:r>
            <a:r>
              <a:rPr sz="997" spc="-5" dirty="0">
                <a:solidFill>
                  <a:srgbClr val="0086B4"/>
                </a:solidFill>
                <a:latin typeface="Courier New"/>
                <a:cs typeface="Courier New"/>
              </a:rPr>
              <a:t>sudo </a:t>
            </a:r>
            <a:r>
              <a:rPr sz="997" spc="-5" dirty="0">
                <a:solidFill>
                  <a:srgbClr val="333333"/>
                </a:solidFill>
                <a:latin typeface="Courier New"/>
                <a:cs typeface="Courier New"/>
              </a:rPr>
              <a:t>apt install</a:t>
            </a:r>
            <a:r>
              <a:rPr sz="997" spc="9" dirty="0">
                <a:solidFill>
                  <a:srgbClr val="333333"/>
                </a:solidFill>
                <a:latin typeface="Courier New"/>
                <a:cs typeface="Courier New"/>
              </a:rPr>
              <a:t> </a:t>
            </a:r>
            <a:r>
              <a:rPr sz="997" spc="-5" dirty="0">
                <a:solidFill>
                  <a:srgbClr val="333333"/>
                </a:solidFill>
                <a:latin typeface="Courier New"/>
                <a:cs typeface="Courier New"/>
              </a:rPr>
              <a:t>mono-complete</a:t>
            </a:r>
            <a:endParaRPr sz="997" dirty="0">
              <a:latin typeface="Courier New"/>
              <a:cs typeface="Courier New"/>
            </a:endParaRPr>
          </a:p>
          <a:p>
            <a:pPr marL="218811" indent="-207870">
              <a:spcBef>
                <a:spcPts val="181"/>
              </a:spcBef>
              <a:buFont typeface="Symbol"/>
              <a:buChar char=""/>
              <a:tabLst>
                <a:tab pos="218811" algn="l"/>
                <a:tab pos="219387" algn="l"/>
              </a:tabLst>
            </a:pPr>
            <a:r>
              <a:rPr sz="1451" spc="-5" dirty="0">
                <a:latin typeface="Carlito"/>
                <a:cs typeface="Carlito"/>
              </a:rPr>
              <a:t>Note: This step </a:t>
            </a:r>
            <a:r>
              <a:rPr sz="1451" dirty="0">
                <a:latin typeface="Carlito"/>
                <a:cs typeface="Carlito"/>
              </a:rPr>
              <a:t>will </a:t>
            </a:r>
            <a:r>
              <a:rPr sz="1451" spc="-5" dirty="0">
                <a:latin typeface="Carlito"/>
                <a:cs typeface="Carlito"/>
              </a:rPr>
              <a:t>download </a:t>
            </a:r>
            <a:r>
              <a:rPr sz="1451" dirty="0">
                <a:latin typeface="Carlito"/>
                <a:cs typeface="Carlito"/>
              </a:rPr>
              <a:t>300MB </a:t>
            </a:r>
            <a:r>
              <a:rPr sz="1451" spc="-5" dirty="0">
                <a:latin typeface="Carlito"/>
                <a:cs typeface="Carlito"/>
              </a:rPr>
              <a:t>and take some</a:t>
            </a:r>
            <a:r>
              <a:rPr sz="1451" spc="5" dirty="0">
                <a:latin typeface="Carlito"/>
                <a:cs typeface="Carlito"/>
              </a:rPr>
              <a:t> </a:t>
            </a:r>
            <a:r>
              <a:rPr sz="1451" spc="-5" dirty="0">
                <a:latin typeface="Carlito"/>
                <a:cs typeface="Carlito"/>
              </a:rPr>
              <a:t>minutes.</a:t>
            </a:r>
            <a:endParaRPr sz="1451" dirty="0">
              <a:latin typeface="Carlito"/>
              <a:cs typeface="Carlito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064118" y="1216129"/>
            <a:ext cx="8030407" cy="47054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2"/>
          </a:p>
        </p:txBody>
      </p:sp>
      <p:sp>
        <p:nvSpPr>
          <p:cNvPr id="5" name="object 5"/>
          <p:cNvSpPr/>
          <p:nvPr/>
        </p:nvSpPr>
        <p:spPr>
          <a:xfrm>
            <a:off x="1524000" y="276393"/>
            <a:ext cx="9144576" cy="6304638"/>
          </a:xfrm>
          <a:custGeom>
            <a:avLst/>
            <a:gdLst/>
            <a:ahLst/>
            <a:cxnLst/>
            <a:rect l="l" t="t" r="r" b="b"/>
            <a:pathLst>
              <a:path w="10084435" h="6952615">
                <a:moveTo>
                  <a:pt x="10084041" y="6946405"/>
                </a:moveTo>
                <a:lnTo>
                  <a:pt x="10077958" y="6946405"/>
                </a:lnTo>
                <a:lnTo>
                  <a:pt x="6096" y="6946405"/>
                </a:lnTo>
                <a:lnTo>
                  <a:pt x="0" y="6946405"/>
                </a:lnTo>
                <a:lnTo>
                  <a:pt x="0" y="6952488"/>
                </a:lnTo>
                <a:lnTo>
                  <a:pt x="6096" y="6952488"/>
                </a:lnTo>
                <a:lnTo>
                  <a:pt x="10077958" y="6952488"/>
                </a:lnTo>
                <a:lnTo>
                  <a:pt x="10084041" y="6952488"/>
                </a:lnTo>
                <a:lnTo>
                  <a:pt x="10084041" y="6946405"/>
                </a:lnTo>
                <a:close/>
              </a:path>
              <a:path w="10084435" h="6952615">
                <a:moveTo>
                  <a:pt x="10084041" y="0"/>
                </a:moveTo>
                <a:lnTo>
                  <a:pt x="10077958" y="0"/>
                </a:lnTo>
                <a:lnTo>
                  <a:pt x="6096" y="0"/>
                </a:lnTo>
                <a:lnTo>
                  <a:pt x="0" y="0"/>
                </a:lnTo>
                <a:lnTo>
                  <a:pt x="0" y="6946392"/>
                </a:lnTo>
                <a:lnTo>
                  <a:pt x="6096" y="6946392"/>
                </a:lnTo>
                <a:lnTo>
                  <a:pt x="6096" y="6096"/>
                </a:lnTo>
                <a:lnTo>
                  <a:pt x="10077958" y="6096"/>
                </a:lnTo>
                <a:lnTo>
                  <a:pt x="10077958" y="6946392"/>
                </a:lnTo>
                <a:lnTo>
                  <a:pt x="10084041" y="6946392"/>
                </a:lnTo>
                <a:lnTo>
                  <a:pt x="10084041" y="0"/>
                </a:lnTo>
                <a:close/>
              </a:path>
            </a:pathLst>
          </a:custGeom>
          <a:solidFill>
            <a:srgbClr val="D0CECE"/>
          </a:solidFill>
        </p:spPr>
        <p:txBody>
          <a:bodyPr wrap="square" lIns="0" tIns="0" rIns="0" bIns="0" rtlCol="0"/>
          <a:lstStyle/>
          <a:p>
            <a:endParaRPr sz="1632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817860" y="389252"/>
            <a:ext cx="93283" cy="179047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>
              <a:spcBef>
                <a:spcPts val="91"/>
              </a:spcBef>
            </a:pPr>
            <a:r>
              <a:rPr sz="1088" dirty="0">
                <a:latin typeface="Carlito"/>
                <a:cs typeface="Carlito"/>
              </a:rPr>
              <a:t>9</a:t>
            </a:r>
            <a:endParaRPr sz="1088">
              <a:latin typeface="Carlito"/>
              <a:cs typeface="Carlit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095672" y="711482"/>
            <a:ext cx="7317044" cy="451992"/>
          </a:xfrm>
          <a:prstGeom prst="rect">
            <a:avLst/>
          </a:prstGeom>
        </p:spPr>
        <p:txBody>
          <a:bodyPr vert="horz" wrap="square" lIns="0" tIns="35125" rIns="0" bIns="0" rtlCol="0">
            <a:spAutoFit/>
          </a:bodyPr>
          <a:lstStyle/>
          <a:p>
            <a:pPr marL="218811" indent="-207870">
              <a:spcBef>
                <a:spcPts val="277"/>
              </a:spcBef>
              <a:buFont typeface="Symbol"/>
              <a:buChar char=""/>
              <a:tabLst>
                <a:tab pos="218811" algn="l"/>
                <a:tab pos="219387" algn="l"/>
              </a:tabLst>
            </a:pPr>
            <a:r>
              <a:rPr sz="1270" dirty="0">
                <a:latin typeface="Carlito"/>
                <a:cs typeface="Carlito"/>
              </a:rPr>
              <a:t>When </a:t>
            </a:r>
            <a:r>
              <a:rPr sz="1270" spc="-5" dirty="0">
                <a:latin typeface="Carlito"/>
                <a:cs typeface="Carlito"/>
              </a:rPr>
              <a:t>mono </a:t>
            </a:r>
            <a:r>
              <a:rPr sz="1270" dirty="0">
                <a:latin typeface="Carlito"/>
                <a:cs typeface="Carlito"/>
              </a:rPr>
              <a:t>is </a:t>
            </a:r>
            <a:r>
              <a:rPr sz="1270" spc="-5" dirty="0">
                <a:latin typeface="Carlito"/>
                <a:cs typeface="Carlito"/>
              </a:rPr>
              <a:t>finished, </a:t>
            </a:r>
            <a:r>
              <a:rPr sz="1270" dirty="0">
                <a:latin typeface="Carlito"/>
                <a:cs typeface="Carlito"/>
              </a:rPr>
              <a:t>we </a:t>
            </a:r>
            <a:r>
              <a:rPr sz="1270" spc="-5" dirty="0">
                <a:latin typeface="Carlito"/>
                <a:cs typeface="Carlito"/>
              </a:rPr>
              <a:t>need to install “Festival”. </a:t>
            </a:r>
            <a:r>
              <a:rPr sz="1270" dirty="0">
                <a:latin typeface="Carlito"/>
                <a:cs typeface="Carlito"/>
              </a:rPr>
              <a:t>This is </a:t>
            </a:r>
            <a:r>
              <a:rPr sz="1270" spc="-5" dirty="0">
                <a:latin typeface="Carlito"/>
                <a:cs typeface="Carlito"/>
              </a:rPr>
              <a:t>needed </a:t>
            </a:r>
            <a:r>
              <a:rPr sz="1270" dirty="0">
                <a:latin typeface="Carlito"/>
                <a:cs typeface="Carlito"/>
              </a:rPr>
              <a:t>to </a:t>
            </a:r>
            <a:r>
              <a:rPr sz="1270" spc="-5" dirty="0">
                <a:latin typeface="Carlito"/>
                <a:cs typeface="Carlito"/>
              </a:rPr>
              <a:t>give Mission Planner </a:t>
            </a:r>
            <a:r>
              <a:rPr sz="1270" dirty="0">
                <a:latin typeface="Carlito"/>
                <a:cs typeface="Carlito"/>
              </a:rPr>
              <a:t>a</a:t>
            </a:r>
            <a:r>
              <a:rPr sz="1270" spc="95" dirty="0">
                <a:latin typeface="Carlito"/>
                <a:cs typeface="Carlito"/>
              </a:rPr>
              <a:t> </a:t>
            </a:r>
            <a:r>
              <a:rPr sz="1270" spc="-5" dirty="0">
                <a:latin typeface="Carlito"/>
                <a:cs typeface="Carlito"/>
              </a:rPr>
              <a:t>voice.</a:t>
            </a:r>
            <a:endParaRPr sz="1270" dirty="0">
              <a:latin typeface="Carlito"/>
              <a:cs typeface="Carlito"/>
            </a:endParaRPr>
          </a:p>
          <a:p>
            <a:pPr marL="218811" indent="-207870">
              <a:spcBef>
                <a:spcPts val="181"/>
              </a:spcBef>
              <a:buFont typeface="Symbol"/>
              <a:buChar char=""/>
              <a:tabLst>
                <a:tab pos="218811" algn="l"/>
                <a:tab pos="219387" algn="l"/>
              </a:tabLst>
            </a:pPr>
            <a:r>
              <a:rPr sz="1270" spc="-5" dirty="0">
                <a:latin typeface="Carlito"/>
                <a:cs typeface="Carlito"/>
              </a:rPr>
              <a:t>Command </a:t>
            </a:r>
            <a:r>
              <a:rPr sz="1270" dirty="0">
                <a:latin typeface="Carlito"/>
                <a:cs typeface="Carlito"/>
              </a:rPr>
              <a:t>6: </a:t>
            </a:r>
            <a:r>
              <a:rPr sz="952" spc="-5" dirty="0">
                <a:solidFill>
                  <a:srgbClr val="0086B4"/>
                </a:solidFill>
                <a:latin typeface="Courier New"/>
                <a:cs typeface="Courier New"/>
              </a:rPr>
              <a:t>sudo </a:t>
            </a:r>
            <a:r>
              <a:rPr sz="952" spc="-5" dirty="0">
                <a:solidFill>
                  <a:srgbClr val="333333"/>
                </a:solidFill>
                <a:latin typeface="Courier New"/>
                <a:cs typeface="Courier New"/>
              </a:rPr>
              <a:t>apt install</a:t>
            </a:r>
            <a:r>
              <a:rPr sz="952" spc="5" dirty="0">
                <a:solidFill>
                  <a:srgbClr val="333333"/>
                </a:solidFill>
                <a:latin typeface="Courier New"/>
                <a:cs typeface="Courier New"/>
              </a:rPr>
              <a:t> </a:t>
            </a:r>
            <a:r>
              <a:rPr sz="952" spc="-5" dirty="0">
                <a:solidFill>
                  <a:srgbClr val="333333"/>
                </a:solidFill>
                <a:latin typeface="Courier New"/>
                <a:cs typeface="Courier New"/>
              </a:rPr>
              <a:t>festival</a:t>
            </a:r>
            <a:endParaRPr sz="952" dirty="0">
              <a:latin typeface="Courier New"/>
              <a:cs typeface="Courier New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107879" y="1216129"/>
            <a:ext cx="8023163" cy="463621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2"/>
          </a:p>
        </p:txBody>
      </p:sp>
      <p:sp>
        <p:nvSpPr>
          <p:cNvPr id="5" name="object 5"/>
          <p:cNvSpPr/>
          <p:nvPr/>
        </p:nvSpPr>
        <p:spPr>
          <a:xfrm>
            <a:off x="1524000" y="276393"/>
            <a:ext cx="9144576" cy="6304638"/>
          </a:xfrm>
          <a:custGeom>
            <a:avLst/>
            <a:gdLst/>
            <a:ahLst/>
            <a:cxnLst/>
            <a:rect l="l" t="t" r="r" b="b"/>
            <a:pathLst>
              <a:path w="10084435" h="6952615">
                <a:moveTo>
                  <a:pt x="10084041" y="6946405"/>
                </a:moveTo>
                <a:lnTo>
                  <a:pt x="10077958" y="6946405"/>
                </a:lnTo>
                <a:lnTo>
                  <a:pt x="6096" y="6946405"/>
                </a:lnTo>
                <a:lnTo>
                  <a:pt x="0" y="6946405"/>
                </a:lnTo>
                <a:lnTo>
                  <a:pt x="0" y="6952488"/>
                </a:lnTo>
                <a:lnTo>
                  <a:pt x="6096" y="6952488"/>
                </a:lnTo>
                <a:lnTo>
                  <a:pt x="10077958" y="6952488"/>
                </a:lnTo>
                <a:lnTo>
                  <a:pt x="10084041" y="6952488"/>
                </a:lnTo>
                <a:lnTo>
                  <a:pt x="10084041" y="6946405"/>
                </a:lnTo>
                <a:close/>
              </a:path>
              <a:path w="10084435" h="6952615">
                <a:moveTo>
                  <a:pt x="10084041" y="0"/>
                </a:moveTo>
                <a:lnTo>
                  <a:pt x="10077958" y="0"/>
                </a:lnTo>
                <a:lnTo>
                  <a:pt x="6096" y="0"/>
                </a:lnTo>
                <a:lnTo>
                  <a:pt x="0" y="0"/>
                </a:lnTo>
                <a:lnTo>
                  <a:pt x="0" y="6946392"/>
                </a:lnTo>
                <a:lnTo>
                  <a:pt x="6096" y="6946392"/>
                </a:lnTo>
                <a:lnTo>
                  <a:pt x="6096" y="6096"/>
                </a:lnTo>
                <a:lnTo>
                  <a:pt x="10077958" y="6096"/>
                </a:lnTo>
                <a:lnTo>
                  <a:pt x="10077958" y="6946392"/>
                </a:lnTo>
                <a:lnTo>
                  <a:pt x="10084041" y="6946392"/>
                </a:lnTo>
                <a:lnTo>
                  <a:pt x="10084041" y="0"/>
                </a:lnTo>
                <a:close/>
              </a:path>
            </a:pathLst>
          </a:custGeom>
          <a:solidFill>
            <a:srgbClr val="D0CECE"/>
          </a:solidFill>
        </p:spPr>
        <p:txBody>
          <a:bodyPr wrap="square" lIns="0" tIns="0" rIns="0" bIns="0" rtlCol="0"/>
          <a:lstStyle/>
          <a:p>
            <a:endParaRPr sz="1632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748763" y="389252"/>
            <a:ext cx="164108" cy="179047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>
              <a:spcBef>
                <a:spcPts val="91"/>
              </a:spcBef>
            </a:pPr>
            <a:r>
              <a:rPr sz="1088" dirty="0">
                <a:latin typeface="Carlito"/>
                <a:cs typeface="Carlito"/>
              </a:rPr>
              <a:t>10</a:t>
            </a:r>
            <a:endParaRPr sz="1088">
              <a:latin typeface="Carlito"/>
              <a:cs typeface="Carlit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888377" y="700601"/>
            <a:ext cx="4967703" cy="676566"/>
          </a:xfrm>
          <a:prstGeom prst="rect">
            <a:avLst/>
          </a:prstGeom>
        </p:spPr>
        <p:txBody>
          <a:bodyPr vert="horz" wrap="square" lIns="0" tIns="38579" rIns="0" bIns="0" rtlCol="0">
            <a:spAutoFit/>
          </a:bodyPr>
          <a:lstStyle/>
          <a:p>
            <a:pPr marL="11516">
              <a:spcBef>
                <a:spcPts val="303"/>
              </a:spcBef>
            </a:pPr>
            <a:r>
              <a:rPr sz="1270" spc="-204" dirty="0">
                <a:solidFill>
                  <a:srgbClr val="2E5395"/>
                </a:solidFill>
                <a:latin typeface="Arial"/>
                <a:cs typeface="Arial"/>
              </a:rPr>
              <a:t>STEP </a:t>
            </a:r>
            <a:r>
              <a:rPr sz="1270" spc="-41" dirty="0">
                <a:solidFill>
                  <a:srgbClr val="2E5395"/>
                </a:solidFill>
                <a:latin typeface="Arial"/>
                <a:cs typeface="Arial"/>
              </a:rPr>
              <a:t>2: </a:t>
            </a:r>
            <a:r>
              <a:rPr sz="1270" spc="-54" dirty="0">
                <a:solidFill>
                  <a:srgbClr val="2E5395"/>
                </a:solidFill>
                <a:latin typeface="Arial"/>
                <a:cs typeface="Arial"/>
              </a:rPr>
              <a:t>Deactivate</a:t>
            </a:r>
            <a:r>
              <a:rPr sz="1270" spc="-91" dirty="0">
                <a:solidFill>
                  <a:srgbClr val="2E5395"/>
                </a:solidFill>
                <a:latin typeface="Arial"/>
                <a:cs typeface="Arial"/>
              </a:rPr>
              <a:t> </a:t>
            </a:r>
            <a:r>
              <a:rPr sz="1270" spc="-109" dirty="0">
                <a:solidFill>
                  <a:srgbClr val="2E5395"/>
                </a:solidFill>
                <a:latin typeface="Arial"/>
                <a:cs typeface="Arial"/>
              </a:rPr>
              <a:t>OpenGL</a:t>
            </a:r>
            <a:endParaRPr sz="1270" dirty="0">
              <a:latin typeface="Arial"/>
              <a:cs typeface="Arial"/>
            </a:endParaRPr>
          </a:p>
          <a:p>
            <a:pPr marL="426105" indent="-207870">
              <a:spcBef>
                <a:spcPts val="199"/>
              </a:spcBef>
              <a:buFont typeface="Symbol"/>
              <a:buChar char=""/>
              <a:tabLst>
                <a:tab pos="426105" algn="l"/>
                <a:tab pos="426680" algn="l"/>
              </a:tabLst>
            </a:pPr>
            <a:r>
              <a:rPr sz="1270" dirty="0">
                <a:latin typeface="Carlito"/>
                <a:cs typeface="Carlito"/>
              </a:rPr>
              <a:t>Run </a:t>
            </a:r>
            <a:r>
              <a:rPr sz="1270" spc="-5" dirty="0">
                <a:latin typeface="Carlito"/>
                <a:cs typeface="Carlito"/>
              </a:rPr>
              <a:t>command: </a:t>
            </a:r>
            <a:r>
              <a:rPr sz="1270" spc="-5" dirty="0">
                <a:latin typeface="Courier New"/>
                <a:cs typeface="Courier New"/>
              </a:rPr>
              <a:t>sudo</a:t>
            </a:r>
            <a:r>
              <a:rPr sz="1270" spc="-18" dirty="0">
                <a:latin typeface="Courier New"/>
                <a:cs typeface="Courier New"/>
              </a:rPr>
              <a:t> </a:t>
            </a:r>
            <a:r>
              <a:rPr sz="1270" spc="-9" dirty="0">
                <a:latin typeface="Courier New"/>
                <a:cs typeface="Courier New"/>
              </a:rPr>
              <a:t>raspi-config</a:t>
            </a:r>
            <a:endParaRPr sz="1270" dirty="0">
              <a:latin typeface="Courier New"/>
              <a:cs typeface="Courier New"/>
            </a:endParaRPr>
          </a:p>
          <a:p>
            <a:pPr marL="426105" indent="-207870">
              <a:spcBef>
                <a:spcPts val="218"/>
              </a:spcBef>
              <a:buFont typeface="Symbol"/>
              <a:buChar char=""/>
              <a:tabLst>
                <a:tab pos="426105" algn="l"/>
                <a:tab pos="426680" algn="l"/>
              </a:tabLst>
            </a:pPr>
            <a:r>
              <a:rPr sz="1270" spc="-5" dirty="0">
                <a:latin typeface="Carlito"/>
                <a:cs typeface="Carlito"/>
              </a:rPr>
              <a:t>Select “Advanced</a:t>
            </a:r>
            <a:r>
              <a:rPr sz="1270" spc="9" dirty="0">
                <a:latin typeface="Carlito"/>
                <a:cs typeface="Carlito"/>
              </a:rPr>
              <a:t> </a:t>
            </a:r>
            <a:r>
              <a:rPr sz="1270" spc="-5" dirty="0">
                <a:latin typeface="Carlito"/>
                <a:cs typeface="Carlito"/>
              </a:rPr>
              <a:t>options”</a:t>
            </a:r>
            <a:endParaRPr sz="1270" dirty="0">
              <a:latin typeface="Carlito"/>
              <a:cs typeface="Carlito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604615" y="1837606"/>
            <a:ext cx="8716145" cy="26898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2"/>
          </a:p>
        </p:txBody>
      </p:sp>
      <p:sp>
        <p:nvSpPr>
          <p:cNvPr id="5" name="object 5"/>
          <p:cNvSpPr/>
          <p:nvPr/>
        </p:nvSpPr>
        <p:spPr>
          <a:xfrm>
            <a:off x="1524000" y="276393"/>
            <a:ext cx="9144576" cy="6304638"/>
          </a:xfrm>
          <a:custGeom>
            <a:avLst/>
            <a:gdLst/>
            <a:ahLst/>
            <a:cxnLst/>
            <a:rect l="l" t="t" r="r" b="b"/>
            <a:pathLst>
              <a:path w="10084435" h="6952615">
                <a:moveTo>
                  <a:pt x="10084041" y="6946405"/>
                </a:moveTo>
                <a:lnTo>
                  <a:pt x="10077958" y="6946405"/>
                </a:lnTo>
                <a:lnTo>
                  <a:pt x="6096" y="6946405"/>
                </a:lnTo>
                <a:lnTo>
                  <a:pt x="0" y="6946405"/>
                </a:lnTo>
                <a:lnTo>
                  <a:pt x="0" y="6952488"/>
                </a:lnTo>
                <a:lnTo>
                  <a:pt x="6096" y="6952488"/>
                </a:lnTo>
                <a:lnTo>
                  <a:pt x="10077958" y="6952488"/>
                </a:lnTo>
                <a:lnTo>
                  <a:pt x="10084041" y="6952488"/>
                </a:lnTo>
                <a:lnTo>
                  <a:pt x="10084041" y="6946405"/>
                </a:lnTo>
                <a:close/>
              </a:path>
              <a:path w="10084435" h="6952615">
                <a:moveTo>
                  <a:pt x="10084041" y="0"/>
                </a:moveTo>
                <a:lnTo>
                  <a:pt x="10077958" y="0"/>
                </a:lnTo>
                <a:lnTo>
                  <a:pt x="6096" y="0"/>
                </a:lnTo>
                <a:lnTo>
                  <a:pt x="0" y="0"/>
                </a:lnTo>
                <a:lnTo>
                  <a:pt x="0" y="6946392"/>
                </a:lnTo>
                <a:lnTo>
                  <a:pt x="6096" y="6946392"/>
                </a:lnTo>
                <a:lnTo>
                  <a:pt x="6096" y="6096"/>
                </a:lnTo>
                <a:lnTo>
                  <a:pt x="10077958" y="6096"/>
                </a:lnTo>
                <a:lnTo>
                  <a:pt x="10077958" y="6946392"/>
                </a:lnTo>
                <a:lnTo>
                  <a:pt x="10084041" y="6946392"/>
                </a:lnTo>
                <a:lnTo>
                  <a:pt x="10084041" y="0"/>
                </a:lnTo>
                <a:close/>
              </a:path>
            </a:pathLst>
          </a:custGeom>
          <a:solidFill>
            <a:srgbClr val="D0CECE"/>
          </a:solidFill>
        </p:spPr>
        <p:txBody>
          <a:bodyPr wrap="square" lIns="0" tIns="0" rIns="0" bIns="0" rtlCol="0"/>
          <a:lstStyle/>
          <a:p>
            <a:endParaRPr sz="1632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748763" y="389252"/>
            <a:ext cx="164108" cy="179047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>
              <a:spcBef>
                <a:spcPts val="91"/>
              </a:spcBef>
            </a:pPr>
            <a:r>
              <a:rPr sz="1088" dirty="0">
                <a:latin typeface="Carlito"/>
                <a:cs typeface="Carlito"/>
              </a:rPr>
              <a:t>11</a:t>
            </a:r>
            <a:endParaRPr sz="1088">
              <a:latin typeface="Carlito"/>
              <a:cs typeface="Carlit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095672" y="734975"/>
            <a:ext cx="1996479" cy="207067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218811" indent="-207870">
              <a:spcBef>
                <a:spcPts val="91"/>
              </a:spcBef>
              <a:buFont typeface="Symbol"/>
              <a:buChar char=""/>
              <a:tabLst>
                <a:tab pos="218811" algn="l"/>
                <a:tab pos="219387" algn="l"/>
              </a:tabLst>
            </a:pPr>
            <a:r>
              <a:rPr sz="1270" spc="-5" dirty="0">
                <a:latin typeface="Carlito"/>
                <a:cs typeface="Carlito"/>
              </a:rPr>
              <a:t>Select </a:t>
            </a:r>
            <a:r>
              <a:rPr sz="1270" dirty="0">
                <a:latin typeface="Carlito"/>
                <a:cs typeface="Carlito"/>
              </a:rPr>
              <a:t>“GL</a:t>
            </a:r>
            <a:r>
              <a:rPr sz="1270" spc="-36" dirty="0">
                <a:latin typeface="Carlito"/>
                <a:cs typeface="Carlito"/>
              </a:rPr>
              <a:t> </a:t>
            </a:r>
            <a:r>
              <a:rPr sz="1270" spc="-5" dirty="0">
                <a:latin typeface="Carlito"/>
                <a:cs typeface="Carlito"/>
              </a:rPr>
              <a:t>Driver”</a:t>
            </a:r>
            <a:endParaRPr sz="1270" dirty="0">
              <a:latin typeface="Carlito"/>
              <a:cs typeface="Carlito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107879" y="1026800"/>
            <a:ext cx="7972500" cy="462071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2"/>
          </a:p>
        </p:txBody>
      </p:sp>
      <p:sp>
        <p:nvSpPr>
          <p:cNvPr id="5" name="object 5"/>
          <p:cNvSpPr/>
          <p:nvPr/>
        </p:nvSpPr>
        <p:spPr>
          <a:xfrm>
            <a:off x="1524000" y="276393"/>
            <a:ext cx="9144576" cy="6304638"/>
          </a:xfrm>
          <a:custGeom>
            <a:avLst/>
            <a:gdLst/>
            <a:ahLst/>
            <a:cxnLst/>
            <a:rect l="l" t="t" r="r" b="b"/>
            <a:pathLst>
              <a:path w="10084435" h="6952615">
                <a:moveTo>
                  <a:pt x="10084041" y="6946405"/>
                </a:moveTo>
                <a:lnTo>
                  <a:pt x="10077958" y="6946405"/>
                </a:lnTo>
                <a:lnTo>
                  <a:pt x="6096" y="6946405"/>
                </a:lnTo>
                <a:lnTo>
                  <a:pt x="0" y="6946405"/>
                </a:lnTo>
                <a:lnTo>
                  <a:pt x="0" y="6952488"/>
                </a:lnTo>
                <a:lnTo>
                  <a:pt x="6096" y="6952488"/>
                </a:lnTo>
                <a:lnTo>
                  <a:pt x="10077958" y="6952488"/>
                </a:lnTo>
                <a:lnTo>
                  <a:pt x="10084041" y="6952488"/>
                </a:lnTo>
                <a:lnTo>
                  <a:pt x="10084041" y="6946405"/>
                </a:lnTo>
                <a:close/>
              </a:path>
              <a:path w="10084435" h="6952615">
                <a:moveTo>
                  <a:pt x="10084041" y="0"/>
                </a:moveTo>
                <a:lnTo>
                  <a:pt x="10077958" y="0"/>
                </a:lnTo>
                <a:lnTo>
                  <a:pt x="6096" y="0"/>
                </a:lnTo>
                <a:lnTo>
                  <a:pt x="0" y="0"/>
                </a:lnTo>
                <a:lnTo>
                  <a:pt x="0" y="6946392"/>
                </a:lnTo>
                <a:lnTo>
                  <a:pt x="6096" y="6946392"/>
                </a:lnTo>
                <a:lnTo>
                  <a:pt x="6096" y="6096"/>
                </a:lnTo>
                <a:lnTo>
                  <a:pt x="10077958" y="6096"/>
                </a:lnTo>
                <a:lnTo>
                  <a:pt x="10077958" y="6946392"/>
                </a:lnTo>
                <a:lnTo>
                  <a:pt x="10084041" y="6946392"/>
                </a:lnTo>
                <a:lnTo>
                  <a:pt x="10084041" y="0"/>
                </a:lnTo>
                <a:close/>
              </a:path>
            </a:pathLst>
          </a:custGeom>
          <a:solidFill>
            <a:srgbClr val="D0CECE"/>
          </a:solidFill>
        </p:spPr>
        <p:txBody>
          <a:bodyPr wrap="square" lIns="0" tIns="0" rIns="0" bIns="0" rtlCol="0"/>
          <a:lstStyle/>
          <a:p>
            <a:endParaRPr sz="1632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F0F61-FE94-4BE2-81BE-6C2FF02715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pPr algn="ctr"/>
            <a:r>
              <a:rPr lang="pt-BR" b="1" dirty="0"/>
              <a:t>Frame (quad-coptor 4 axis) - F450</a:t>
            </a:r>
            <a:endParaRPr lang="en-IN" b="1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55594B5-D0D9-462A-8184-4ADC7E49BA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4D0D106-EEC2-423D-9388-48673DD2E9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5880" y="1018982"/>
            <a:ext cx="8400239" cy="5615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61569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748763" y="389252"/>
            <a:ext cx="164108" cy="179047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>
              <a:spcBef>
                <a:spcPts val="91"/>
              </a:spcBef>
            </a:pPr>
            <a:r>
              <a:rPr sz="1088" dirty="0">
                <a:latin typeface="Carlito"/>
                <a:cs typeface="Carlito"/>
              </a:rPr>
              <a:t>12</a:t>
            </a:r>
            <a:endParaRPr sz="1088">
              <a:latin typeface="Carlito"/>
              <a:cs typeface="Carlit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095672" y="734975"/>
            <a:ext cx="2272872" cy="207067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218811" indent="-207870">
              <a:spcBef>
                <a:spcPts val="91"/>
              </a:spcBef>
              <a:buFont typeface="Symbol"/>
              <a:buChar char=""/>
              <a:tabLst>
                <a:tab pos="218811" algn="l"/>
                <a:tab pos="219387" algn="l"/>
              </a:tabLst>
            </a:pPr>
            <a:r>
              <a:rPr sz="1270" spc="-5" dirty="0">
                <a:latin typeface="Carlito"/>
                <a:cs typeface="Carlito"/>
              </a:rPr>
              <a:t>Choose </a:t>
            </a:r>
            <a:r>
              <a:rPr sz="1270" spc="-9" dirty="0">
                <a:latin typeface="Carlito"/>
                <a:cs typeface="Carlito"/>
              </a:rPr>
              <a:t>“G1</a:t>
            </a:r>
            <a:r>
              <a:rPr sz="1270" spc="-41" dirty="0">
                <a:latin typeface="Carlito"/>
                <a:cs typeface="Carlito"/>
              </a:rPr>
              <a:t> </a:t>
            </a:r>
            <a:r>
              <a:rPr sz="1270" spc="-5" dirty="0">
                <a:latin typeface="Carlito"/>
                <a:cs typeface="Carlito"/>
              </a:rPr>
              <a:t>Legacy”</a:t>
            </a:r>
            <a:endParaRPr sz="1270" dirty="0">
              <a:latin typeface="Carlito"/>
              <a:cs typeface="Carlito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315174" y="978298"/>
            <a:ext cx="7988307" cy="463812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2"/>
          </a:p>
        </p:txBody>
      </p:sp>
      <p:sp>
        <p:nvSpPr>
          <p:cNvPr id="5" name="object 5"/>
          <p:cNvSpPr/>
          <p:nvPr/>
        </p:nvSpPr>
        <p:spPr>
          <a:xfrm>
            <a:off x="1524000" y="276393"/>
            <a:ext cx="9144576" cy="6304638"/>
          </a:xfrm>
          <a:custGeom>
            <a:avLst/>
            <a:gdLst/>
            <a:ahLst/>
            <a:cxnLst/>
            <a:rect l="l" t="t" r="r" b="b"/>
            <a:pathLst>
              <a:path w="10084435" h="6952615">
                <a:moveTo>
                  <a:pt x="10084041" y="6946405"/>
                </a:moveTo>
                <a:lnTo>
                  <a:pt x="10077958" y="6946405"/>
                </a:lnTo>
                <a:lnTo>
                  <a:pt x="6096" y="6946405"/>
                </a:lnTo>
                <a:lnTo>
                  <a:pt x="0" y="6946405"/>
                </a:lnTo>
                <a:lnTo>
                  <a:pt x="0" y="6952488"/>
                </a:lnTo>
                <a:lnTo>
                  <a:pt x="6096" y="6952488"/>
                </a:lnTo>
                <a:lnTo>
                  <a:pt x="10077958" y="6952488"/>
                </a:lnTo>
                <a:lnTo>
                  <a:pt x="10084041" y="6952488"/>
                </a:lnTo>
                <a:lnTo>
                  <a:pt x="10084041" y="6946405"/>
                </a:lnTo>
                <a:close/>
              </a:path>
              <a:path w="10084435" h="6952615">
                <a:moveTo>
                  <a:pt x="10084041" y="0"/>
                </a:moveTo>
                <a:lnTo>
                  <a:pt x="10077958" y="0"/>
                </a:lnTo>
                <a:lnTo>
                  <a:pt x="6096" y="0"/>
                </a:lnTo>
                <a:lnTo>
                  <a:pt x="0" y="0"/>
                </a:lnTo>
                <a:lnTo>
                  <a:pt x="0" y="6946392"/>
                </a:lnTo>
                <a:lnTo>
                  <a:pt x="6096" y="6946392"/>
                </a:lnTo>
                <a:lnTo>
                  <a:pt x="6096" y="6096"/>
                </a:lnTo>
                <a:lnTo>
                  <a:pt x="10077958" y="6096"/>
                </a:lnTo>
                <a:lnTo>
                  <a:pt x="10077958" y="6946392"/>
                </a:lnTo>
                <a:lnTo>
                  <a:pt x="10084041" y="6946392"/>
                </a:lnTo>
                <a:lnTo>
                  <a:pt x="10084041" y="0"/>
                </a:lnTo>
                <a:close/>
              </a:path>
            </a:pathLst>
          </a:custGeom>
          <a:solidFill>
            <a:srgbClr val="D0CECE"/>
          </a:solidFill>
        </p:spPr>
        <p:txBody>
          <a:bodyPr wrap="square" lIns="0" tIns="0" rIns="0" bIns="0" rtlCol="0"/>
          <a:lstStyle/>
          <a:p>
            <a:endParaRPr sz="1632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748763" y="389252"/>
            <a:ext cx="164108" cy="179047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>
              <a:spcBef>
                <a:spcPts val="91"/>
              </a:spcBef>
            </a:pPr>
            <a:r>
              <a:rPr sz="1088" dirty="0">
                <a:latin typeface="Carlito"/>
                <a:cs typeface="Carlito"/>
              </a:rPr>
              <a:t>13</a:t>
            </a:r>
            <a:endParaRPr sz="1088">
              <a:latin typeface="Carlito"/>
              <a:cs typeface="Carlit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095672" y="711482"/>
            <a:ext cx="7040651" cy="451992"/>
          </a:xfrm>
          <a:prstGeom prst="rect">
            <a:avLst/>
          </a:prstGeom>
        </p:spPr>
        <p:txBody>
          <a:bodyPr vert="horz" wrap="square" lIns="0" tIns="35125" rIns="0" bIns="0" rtlCol="0">
            <a:spAutoFit/>
          </a:bodyPr>
          <a:lstStyle/>
          <a:p>
            <a:pPr marL="218811" indent="-207870">
              <a:spcBef>
                <a:spcPts val="277"/>
              </a:spcBef>
              <a:buFont typeface="Symbol"/>
              <a:buChar char=""/>
              <a:tabLst>
                <a:tab pos="218811" algn="l"/>
                <a:tab pos="219387" algn="l"/>
              </a:tabLst>
            </a:pPr>
            <a:r>
              <a:rPr sz="1270" dirty="0">
                <a:latin typeface="Carlito"/>
                <a:cs typeface="Carlito"/>
              </a:rPr>
              <a:t>It </a:t>
            </a:r>
            <a:r>
              <a:rPr sz="1270" spc="-5" dirty="0">
                <a:latin typeface="Carlito"/>
                <a:cs typeface="Carlito"/>
              </a:rPr>
              <a:t>should say </a:t>
            </a:r>
            <a:r>
              <a:rPr sz="1270" dirty="0">
                <a:latin typeface="Carlito"/>
                <a:cs typeface="Carlito"/>
              </a:rPr>
              <a:t>“GL driver </a:t>
            </a:r>
            <a:r>
              <a:rPr sz="1270" spc="-9" dirty="0">
                <a:latin typeface="Carlito"/>
                <a:cs typeface="Carlito"/>
              </a:rPr>
              <a:t>is </a:t>
            </a:r>
            <a:r>
              <a:rPr sz="1270" dirty="0">
                <a:latin typeface="Carlito"/>
                <a:cs typeface="Carlito"/>
              </a:rPr>
              <a:t>disabled”. </a:t>
            </a:r>
            <a:r>
              <a:rPr sz="1270" spc="-5" dirty="0">
                <a:latin typeface="Carlito"/>
                <a:cs typeface="Carlito"/>
              </a:rPr>
              <a:t>Click “OK”</a:t>
            </a:r>
            <a:endParaRPr sz="1270" dirty="0">
              <a:latin typeface="Carlito"/>
              <a:cs typeface="Carlito"/>
            </a:endParaRPr>
          </a:p>
          <a:p>
            <a:pPr marL="218811" indent="-207870">
              <a:spcBef>
                <a:spcPts val="181"/>
              </a:spcBef>
              <a:buFont typeface="Symbol"/>
              <a:buChar char=""/>
              <a:tabLst>
                <a:tab pos="218811" algn="l"/>
                <a:tab pos="219387" algn="l"/>
              </a:tabLst>
            </a:pPr>
            <a:r>
              <a:rPr sz="1270" spc="-5" dirty="0">
                <a:latin typeface="Carlito"/>
                <a:cs typeface="Carlito"/>
              </a:rPr>
              <a:t>Select </a:t>
            </a:r>
            <a:r>
              <a:rPr sz="1270" dirty="0">
                <a:latin typeface="Carlito"/>
                <a:cs typeface="Carlito"/>
              </a:rPr>
              <a:t>the </a:t>
            </a:r>
            <a:r>
              <a:rPr sz="1270" spc="-5" dirty="0">
                <a:latin typeface="Carlito"/>
                <a:cs typeface="Carlito"/>
              </a:rPr>
              <a:t>“Finish” option and select “Reboot” </a:t>
            </a:r>
            <a:r>
              <a:rPr sz="1270" dirty="0">
                <a:latin typeface="Carlito"/>
                <a:cs typeface="Carlito"/>
              </a:rPr>
              <a:t>to </a:t>
            </a:r>
            <a:r>
              <a:rPr sz="1270" spc="-5" dirty="0">
                <a:latin typeface="Carlito"/>
                <a:cs typeface="Carlito"/>
              </a:rPr>
              <a:t>reboot </a:t>
            </a:r>
            <a:r>
              <a:rPr sz="1270" dirty="0">
                <a:latin typeface="Carlito"/>
                <a:cs typeface="Carlito"/>
              </a:rPr>
              <a:t>the </a:t>
            </a:r>
            <a:r>
              <a:rPr sz="1270" spc="-5" dirty="0">
                <a:latin typeface="Carlito"/>
                <a:cs typeface="Carlito"/>
              </a:rPr>
              <a:t>system and apply</a:t>
            </a:r>
            <a:r>
              <a:rPr sz="1270" spc="63" dirty="0">
                <a:latin typeface="Carlito"/>
                <a:cs typeface="Carlito"/>
              </a:rPr>
              <a:t> </a:t>
            </a:r>
            <a:r>
              <a:rPr sz="1270" spc="-5" dirty="0">
                <a:latin typeface="Carlito"/>
                <a:cs typeface="Carlito"/>
              </a:rPr>
              <a:t>changes.</a:t>
            </a:r>
            <a:endParaRPr sz="1270" dirty="0">
              <a:latin typeface="Carlito"/>
              <a:cs typeface="Carlito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881008" y="1419083"/>
            <a:ext cx="8291788" cy="265246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2"/>
          </a:p>
        </p:txBody>
      </p:sp>
      <p:sp>
        <p:nvSpPr>
          <p:cNvPr id="5" name="object 5"/>
          <p:cNvSpPr/>
          <p:nvPr/>
        </p:nvSpPr>
        <p:spPr>
          <a:xfrm>
            <a:off x="1524000" y="276393"/>
            <a:ext cx="9144576" cy="6304638"/>
          </a:xfrm>
          <a:custGeom>
            <a:avLst/>
            <a:gdLst/>
            <a:ahLst/>
            <a:cxnLst/>
            <a:rect l="l" t="t" r="r" b="b"/>
            <a:pathLst>
              <a:path w="10084435" h="6952615">
                <a:moveTo>
                  <a:pt x="10084041" y="6946405"/>
                </a:moveTo>
                <a:lnTo>
                  <a:pt x="10077958" y="6946405"/>
                </a:lnTo>
                <a:lnTo>
                  <a:pt x="6096" y="6946405"/>
                </a:lnTo>
                <a:lnTo>
                  <a:pt x="0" y="6946405"/>
                </a:lnTo>
                <a:lnTo>
                  <a:pt x="0" y="6952488"/>
                </a:lnTo>
                <a:lnTo>
                  <a:pt x="6096" y="6952488"/>
                </a:lnTo>
                <a:lnTo>
                  <a:pt x="10077958" y="6952488"/>
                </a:lnTo>
                <a:lnTo>
                  <a:pt x="10084041" y="6952488"/>
                </a:lnTo>
                <a:lnTo>
                  <a:pt x="10084041" y="6946405"/>
                </a:lnTo>
                <a:close/>
              </a:path>
              <a:path w="10084435" h="6952615">
                <a:moveTo>
                  <a:pt x="10084041" y="0"/>
                </a:moveTo>
                <a:lnTo>
                  <a:pt x="10077958" y="0"/>
                </a:lnTo>
                <a:lnTo>
                  <a:pt x="6096" y="0"/>
                </a:lnTo>
                <a:lnTo>
                  <a:pt x="0" y="0"/>
                </a:lnTo>
                <a:lnTo>
                  <a:pt x="0" y="6946392"/>
                </a:lnTo>
                <a:lnTo>
                  <a:pt x="6096" y="6946392"/>
                </a:lnTo>
                <a:lnTo>
                  <a:pt x="6096" y="6096"/>
                </a:lnTo>
                <a:lnTo>
                  <a:pt x="10077958" y="6096"/>
                </a:lnTo>
                <a:lnTo>
                  <a:pt x="10077958" y="6946392"/>
                </a:lnTo>
                <a:lnTo>
                  <a:pt x="10084041" y="6946392"/>
                </a:lnTo>
                <a:lnTo>
                  <a:pt x="10084041" y="0"/>
                </a:lnTo>
                <a:close/>
              </a:path>
            </a:pathLst>
          </a:custGeom>
          <a:solidFill>
            <a:srgbClr val="D0CECE"/>
          </a:solidFill>
        </p:spPr>
        <p:txBody>
          <a:bodyPr wrap="square" lIns="0" tIns="0" rIns="0" bIns="0" rtlCol="0"/>
          <a:lstStyle/>
          <a:p>
            <a:endParaRPr sz="1632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748763" y="389252"/>
            <a:ext cx="164108" cy="179047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>
              <a:spcBef>
                <a:spcPts val="91"/>
              </a:spcBef>
            </a:pPr>
            <a:r>
              <a:rPr sz="1088" dirty="0">
                <a:latin typeface="Carlito"/>
                <a:cs typeface="Carlito"/>
              </a:rPr>
              <a:t>14</a:t>
            </a:r>
            <a:endParaRPr sz="1088">
              <a:latin typeface="Carlito"/>
              <a:cs typeface="Carlit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888377" y="709557"/>
            <a:ext cx="7731633" cy="1849638"/>
          </a:xfrm>
          <a:prstGeom prst="rect">
            <a:avLst/>
          </a:prstGeom>
        </p:spPr>
        <p:txBody>
          <a:bodyPr vert="horz" wrap="square" lIns="0" tIns="29366" rIns="0" bIns="0" rtlCol="0">
            <a:spAutoFit/>
          </a:bodyPr>
          <a:lstStyle/>
          <a:p>
            <a:pPr marL="11516">
              <a:spcBef>
                <a:spcPts val="230"/>
              </a:spcBef>
            </a:pPr>
            <a:r>
              <a:rPr sz="1270" spc="-208" dirty="0">
                <a:solidFill>
                  <a:srgbClr val="2E5395"/>
                </a:solidFill>
                <a:latin typeface="Arial"/>
                <a:cs typeface="Arial"/>
              </a:rPr>
              <a:t>STEP </a:t>
            </a:r>
            <a:r>
              <a:rPr sz="1270" spc="-41" dirty="0">
                <a:solidFill>
                  <a:srgbClr val="2E5395"/>
                </a:solidFill>
                <a:latin typeface="Arial"/>
                <a:cs typeface="Arial"/>
              </a:rPr>
              <a:t>3: </a:t>
            </a:r>
            <a:r>
              <a:rPr sz="1270" spc="-59" dirty="0">
                <a:solidFill>
                  <a:srgbClr val="2E5395"/>
                </a:solidFill>
                <a:latin typeface="Arial"/>
                <a:cs typeface="Arial"/>
              </a:rPr>
              <a:t>Download </a:t>
            </a:r>
            <a:r>
              <a:rPr sz="1270" spc="-54" dirty="0">
                <a:solidFill>
                  <a:srgbClr val="2E5395"/>
                </a:solidFill>
                <a:latin typeface="Arial"/>
                <a:cs typeface="Arial"/>
              </a:rPr>
              <a:t>Mission</a:t>
            </a:r>
            <a:r>
              <a:rPr sz="1270" spc="-63" dirty="0">
                <a:solidFill>
                  <a:srgbClr val="2E5395"/>
                </a:solidFill>
                <a:latin typeface="Arial"/>
                <a:cs typeface="Arial"/>
              </a:rPr>
              <a:t> </a:t>
            </a:r>
            <a:r>
              <a:rPr sz="1270" spc="-45" dirty="0">
                <a:solidFill>
                  <a:srgbClr val="2E5395"/>
                </a:solidFill>
                <a:latin typeface="Arial"/>
                <a:cs typeface="Arial"/>
              </a:rPr>
              <a:t>planner</a:t>
            </a:r>
            <a:endParaRPr sz="1270" dirty="0">
              <a:latin typeface="Arial"/>
              <a:cs typeface="Arial"/>
            </a:endParaRPr>
          </a:p>
          <a:p>
            <a:pPr marL="11516">
              <a:spcBef>
                <a:spcPts val="136"/>
              </a:spcBef>
            </a:pPr>
            <a:r>
              <a:rPr sz="1270" spc="-5" dirty="0">
                <a:latin typeface="Carlito"/>
                <a:cs typeface="Carlito"/>
              </a:rPr>
              <a:t>Download MissionPlanner.zip using the below</a:t>
            </a:r>
            <a:r>
              <a:rPr sz="1270" spc="23" dirty="0">
                <a:latin typeface="Carlito"/>
                <a:cs typeface="Carlito"/>
              </a:rPr>
              <a:t> </a:t>
            </a:r>
            <a:r>
              <a:rPr sz="1270" spc="-5" dirty="0">
                <a:latin typeface="Carlito"/>
                <a:cs typeface="Carlito"/>
              </a:rPr>
              <a:t>steps:</a:t>
            </a:r>
            <a:endParaRPr sz="1270" dirty="0">
              <a:latin typeface="Carlito"/>
              <a:cs typeface="Carlito"/>
            </a:endParaRPr>
          </a:p>
          <a:p>
            <a:pPr marL="426105" indent="-207870">
              <a:spcBef>
                <a:spcPts val="911"/>
              </a:spcBef>
              <a:buFont typeface="Symbol"/>
              <a:buChar char=""/>
              <a:tabLst>
                <a:tab pos="426105" algn="l"/>
                <a:tab pos="426680" algn="l"/>
              </a:tabLst>
            </a:pPr>
            <a:r>
              <a:rPr sz="1270" dirty="0">
                <a:latin typeface="Carlito"/>
                <a:cs typeface="Carlito"/>
              </a:rPr>
              <a:t>Open </a:t>
            </a:r>
            <a:r>
              <a:rPr sz="1270" spc="-5" dirty="0">
                <a:latin typeface="Carlito"/>
                <a:cs typeface="Carlito"/>
              </a:rPr>
              <a:t>Chromium web</a:t>
            </a:r>
            <a:r>
              <a:rPr sz="1270" spc="9" dirty="0">
                <a:latin typeface="Carlito"/>
                <a:cs typeface="Carlito"/>
              </a:rPr>
              <a:t> </a:t>
            </a:r>
            <a:r>
              <a:rPr sz="1270" spc="-5" dirty="0">
                <a:latin typeface="Carlito"/>
                <a:cs typeface="Carlito"/>
              </a:rPr>
              <a:t>browser.</a:t>
            </a:r>
            <a:endParaRPr sz="1270" dirty="0">
              <a:latin typeface="Carlito"/>
              <a:cs typeface="Carlito"/>
            </a:endParaRPr>
          </a:p>
          <a:p>
            <a:pPr marL="426105" indent="-207870">
              <a:spcBef>
                <a:spcPts val="185"/>
              </a:spcBef>
              <a:buFont typeface="Symbol"/>
              <a:buChar char=""/>
              <a:tabLst>
                <a:tab pos="426105" algn="l"/>
                <a:tab pos="426680" algn="l"/>
              </a:tabLst>
            </a:pPr>
            <a:r>
              <a:rPr sz="1270" dirty="0">
                <a:latin typeface="Carlito"/>
                <a:cs typeface="Carlito"/>
              </a:rPr>
              <a:t>Go to</a:t>
            </a:r>
            <a:r>
              <a:rPr sz="1270" dirty="0">
                <a:solidFill>
                  <a:srgbClr val="944F71"/>
                </a:solidFill>
                <a:latin typeface="Carlito"/>
                <a:cs typeface="Carlito"/>
              </a:rPr>
              <a:t> </a:t>
            </a:r>
            <a:r>
              <a:rPr sz="1270" u="sng" spc="-5" dirty="0">
                <a:solidFill>
                  <a:srgbClr val="944F71"/>
                </a:solidFill>
                <a:uFill>
                  <a:solidFill>
                    <a:srgbClr val="944F71"/>
                  </a:solidFill>
                </a:uFill>
                <a:latin typeface="Carlito"/>
                <a:cs typeface="Carlito"/>
                <a:hlinkClick r:id="rId2"/>
              </a:rPr>
              <a:t>https://firmware.ardupilot.org/Tools/MissionPlanner/</a:t>
            </a:r>
            <a:endParaRPr sz="1270" dirty="0">
              <a:latin typeface="Carlito"/>
              <a:cs typeface="Carlito"/>
            </a:endParaRPr>
          </a:p>
          <a:p>
            <a:pPr marL="426105" indent="-207870">
              <a:spcBef>
                <a:spcPts val="185"/>
              </a:spcBef>
              <a:buFont typeface="Symbol"/>
              <a:buChar char=""/>
              <a:tabLst>
                <a:tab pos="426105" algn="l"/>
                <a:tab pos="426680" algn="l"/>
              </a:tabLst>
            </a:pPr>
            <a:r>
              <a:rPr sz="1270" spc="-5" dirty="0">
                <a:latin typeface="Carlito"/>
                <a:cs typeface="Carlito"/>
              </a:rPr>
              <a:t>Download the latest version of </a:t>
            </a:r>
            <a:r>
              <a:rPr sz="1270" dirty="0">
                <a:latin typeface="Carlito"/>
                <a:cs typeface="Carlito"/>
              </a:rPr>
              <a:t>Mission </a:t>
            </a:r>
            <a:r>
              <a:rPr sz="1270" spc="-5" dirty="0">
                <a:latin typeface="Carlito"/>
                <a:cs typeface="Carlito"/>
              </a:rPr>
              <a:t>Planner.</a:t>
            </a:r>
            <a:r>
              <a:rPr sz="1270" spc="32" dirty="0">
                <a:latin typeface="Carlito"/>
                <a:cs typeface="Carlito"/>
              </a:rPr>
              <a:t> </a:t>
            </a:r>
            <a:r>
              <a:rPr sz="1270" spc="-5" dirty="0">
                <a:latin typeface="Carlito"/>
                <a:cs typeface="Carlito"/>
              </a:rPr>
              <a:t>(1.3.74)</a:t>
            </a:r>
            <a:endParaRPr sz="1270" dirty="0">
              <a:latin typeface="Carlito"/>
              <a:cs typeface="Carlito"/>
            </a:endParaRPr>
          </a:p>
          <a:p>
            <a:pPr marL="426105" indent="-207870">
              <a:spcBef>
                <a:spcPts val="185"/>
              </a:spcBef>
              <a:buFont typeface="Symbol"/>
              <a:buChar char=""/>
              <a:tabLst>
                <a:tab pos="426105" algn="l"/>
                <a:tab pos="426680" algn="l"/>
              </a:tabLst>
            </a:pPr>
            <a:r>
              <a:rPr sz="1270" spc="-5" dirty="0">
                <a:latin typeface="Carlito"/>
                <a:cs typeface="Carlito"/>
              </a:rPr>
              <a:t>Note: download </a:t>
            </a:r>
            <a:r>
              <a:rPr sz="1270" dirty="0">
                <a:latin typeface="Carlito"/>
                <a:cs typeface="Carlito"/>
              </a:rPr>
              <a:t>the </a:t>
            </a:r>
            <a:r>
              <a:rPr sz="1270" spc="-5" dirty="0">
                <a:latin typeface="Carlito"/>
                <a:cs typeface="Carlito"/>
              </a:rPr>
              <a:t>.zip</a:t>
            </a:r>
            <a:r>
              <a:rPr sz="1270" spc="-18" dirty="0">
                <a:latin typeface="Carlito"/>
                <a:cs typeface="Carlito"/>
              </a:rPr>
              <a:t> </a:t>
            </a:r>
            <a:r>
              <a:rPr sz="1270" dirty="0">
                <a:latin typeface="Carlito"/>
                <a:cs typeface="Carlito"/>
              </a:rPr>
              <a:t>file.</a:t>
            </a:r>
          </a:p>
          <a:p>
            <a:pPr marL="426105" indent="-207870">
              <a:spcBef>
                <a:spcPts val="181"/>
              </a:spcBef>
              <a:buFont typeface="Symbol"/>
              <a:buChar char=""/>
              <a:tabLst>
                <a:tab pos="426105" algn="l"/>
                <a:tab pos="426680" algn="l"/>
              </a:tabLst>
            </a:pPr>
            <a:r>
              <a:rPr sz="1270" spc="-5" dirty="0">
                <a:latin typeface="Carlito"/>
                <a:cs typeface="Carlito"/>
              </a:rPr>
              <a:t>Also, on the top </a:t>
            </a:r>
            <a:r>
              <a:rPr sz="1270" dirty="0">
                <a:latin typeface="Carlito"/>
                <a:cs typeface="Carlito"/>
              </a:rPr>
              <a:t>left, </a:t>
            </a:r>
            <a:r>
              <a:rPr sz="1270" spc="-5" dirty="0">
                <a:latin typeface="Carlito"/>
                <a:cs typeface="Carlito"/>
              </a:rPr>
              <a:t>you'll find your </a:t>
            </a:r>
            <a:r>
              <a:rPr sz="1270" spc="-9" dirty="0">
                <a:latin typeface="Carlito"/>
                <a:cs typeface="Carlito"/>
              </a:rPr>
              <a:t>File </a:t>
            </a:r>
            <a:r>
              <a:rPr sz="1270" spc="-5" dirty="0">
                <a:latin typeface="Carlito"/>
                <a:cs typeface="Carlito"/>
              </a:rPr>
              <a:t>Manager. </a:t>
            </a:r>
            <a:r>
              <a:rPr sz="1270" dirty="0">
                <a:latin typeface="Carlito"/>
                <a:cs typeface="Carlito"/>
              </a:rPr>
              <a:t>Go to</a:t>
            </a:r>
            <a:r>
              <a:rPr sz="1270" spc="82" dirty="0">
                <a:latin typeface="Carlito"/>
                <a:cs typeface="Carlito"/>
              </a:rPr>
              <a:t> </a:t>
            </a:r>
            <a:r>
              <a:rPr sz="1270" spc="-5" dirty="0">
                <a:latin typeface="Carlito"/>
                <a:cs typeface="Carlito"/>
              </a:rPr>
              <a:t>“home/pi/Downloads”.</a:t>
            </a:r>
            <a:endParaRPr sz="1270" dirty="0">
              <a:latin typeface="Carlito"/>
              <a:cs typeface="Carlito"/>
            </a:endParaRPr>
          </a:p>
          <a:p>
            <a:pPr marL="426105" indent="-207870">
              <a:spcBef>
                <a:spcPts val="199"/>
              </a:spcBef>
              <a:buFont typeface="Symbol"/>
              <a:buChar char=""/>
              <a:tabLst>
                <a:tab pos="426105" algn="l"/>
                <a:tab pos="426680" algn="l"/>
              </a:tabLst>
            </a:pPr>
            <a:r>
              <a:rPr sz="1270" spc="-5" dirty="0">
                <a:latin typeface="Carlito"/>
                <a:cs typeface="Carlito"/>
              </a:rPr>
              <a:t>Right-click on the </a:t>
            </a:r>
            <a:r>
              <a:rPr sz="1270" dirty="0">
                <a:latin typeface="Carlito"/>
                <a:cs typeface="Carlito"/>
              </a:rPr>
              <a:t>file → extract</a:t>
            </a:r>
            <a:r>
              <a:rPr sz="1270" spc="-18" dirty="0">
                <a:latin typeface="Carlito"/>
                <a:cs typeface="Carlito"/>
              </a:rPr>
              <a:t> </a:t>
            </a:r>
            <a:r>
              <a:rPr sz="1270" spc="-5" dirty="0">
                <a:latin typeface="Carlito"/>
                <a:cs typeface="Carlito"/>
              </a:rPr>
              <a:t>to.</a:t>
            </a:r>
            <a:endParaRPr sz="1270" dirty="0">
              <a:latin typeface="Carlito"/>
              <a:cs typeface="Carlito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157400" y="2599821"/>
            <a:ext cx="7462609" cy="380040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2"/>
          </a:p>
        </p:txBody>
      </p:sp>
      <p:sp>
        <p:nvSpPr>
          <p:cNvPr id="5" name="object 5"/>
          <p:cNvSpPr/>
          <p:nvPr/>
        </p:nvSpPr>
        <p:spPr>
          <a:xfrm>
            <a:off x="1524000" y="276393"/>
            <a:ext cx="9144576" cy="6304638"/>
          </a:xfrm>
          <a:custGeom>
            <a:avLst/>
            <a:gdLst/>
            <a:ahLst/>
            <a:cxnLst/>
            <a:rect l="l" t="t" r="r" b="b"/>
            <a:pathLst>
              <a:path w="10084435" h="6952615">
                <a:moveTo>
                  <a:pt x="10084041" y="6946405"/>
                </a:moveTo>
                <a:lnTo>
                  <a:pt x="10077958" y="6946405"/>
                </a:lnTo>
                <a:lnTo>
                  <a:pt x="6096" y="6946405"/>
                </a:lnTo>
                <a:lnTo>
                  <a:pt x="0" y="6946405"/>
                </a:lnTo>
                <a:lnTo>
                  <a:pt x="0" y="6952488"/>
                </a:lnTo>
                <a:lnTo>
                  <a:pt x="6096" y="6952488"/>
                </a:lnTo>
                <a:lnTo>
                  <a:pt x="10077958" y="6952488"/>
                </a:lnTo>
                <a:lnTo>
                  <a:pt x="10084041" y="6952488"/>
                </a:lnTo>
                <a:lnTo>
                  <a:pt x="10084041" y="6946405"/>
                </a:lnTo>
                <a:close/>
              </a:path>
              <a:path w="10084435" h="6952615">
                <a:moveTo>
                  <a:pt x="10084041" y="0"/>
                </a:moveTo>
                <a:lnTo>
                  <a:pt x="10077958" y="0"/>
                </a:lnTo>
                <a:lnTo>
                  <a:pt x="6096" y="0"/>
                </a:lnTo>
                <a:lnTo>
                  <a:pt x="0" y="0"/>
                </a:lnTo>
                <a:lnTo>
                  <a:pt x="0" y="6946392"/>
                </a:lnTo>
                <a:lnTo>
                  <a:pt x="6096" y="6946392"/>
                </a:lnTo>
                <a:lnTo>
                  <a:pt x="6096" y="6096"/>
                </a:lnTo>
                <a:lnTo>
                  <a:pt x="10077958" y="6096"/>
                </a:lnTo>
                <a:lnTo>
                  <a:pt x="10077958" y="6946392"/>
                </a:lnTo>
                <a:lnTo>
                  <a:pt x="10084041" y="6946392"/>
                </a:lnTo>
                <a:lnTo>
                  <a:pt x="10084041" y="0"/>
                </a:lnTo>
                <a:close/>
              </a:path>
            </a:pathLst>
          </a:custGeom>
          <a:solidFill>
            <a:srgbClr val="D0CECE"/>
          </a:solidFill>
        </p:spPr>
        <p:txBody>
          <a:bodyPr wrap="square" lIns="0" tIns="0" rIns="0" bIns="0" rtlCol="0"/>
          <a:lstStyle/>
          <a:p>
            <a:endParaRPr sz="1632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095672" y="389253"/>
            <a:ext cx="7817314" cy="1014467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R="4607" algn="r">
              <a:spcBef>
                <a:spcPts val="91"/>
              </a:spcBef>
            </a:pPr>
            <a:r>
              <a:rPr sz="1270" dirty="0">
                <a:latin typeface="Carlito"/>
                <a:cs typeface="Carlito"/>
              </a:rPr>
              <a:t>15</a:t>
            </a:r>
          </a:p>
          <a:p>
            <a:pPr>
              <a:spcBef>
                <a:spcPts val="32"/>
              </a:spcBef>
            </a:pPr>
            <a:endParaRPr sz="1270" dirty="0">
              <a:latin typeface="Carlito"/>
              <a:cs typeface="Carlito"/>
            </a:endParaRPr>
          </a:p>
          <a:p>
            <a:pPr marL="218811" indent="-207870">
              <a:buFont typeface="Symbol"/>
              <a:buChar char=""/>
              <a:tabLst>
                <a:tab pos="218811" algn="l"/>
                <a:tab pos="219387" algn="l"/>
              </a:tabLst>
            </a:pPr>
            <a:r>
              <a:rPr sz="1270" spc="-5" dirty="0">
                <a:latin typeface="Carlito"/>
                <a:cs typeface="Carlito"/>
              </a:rPr>
              <a:t>Extract </a:t>
            </a:r>
            <a:r>
              <a:rPr sz="1270" spc="-9" dirty="0">
                <a:latin typeface="Carlito"/>
                <a:cs typeface="Carlito"/>
              </a:rPr>
              <a:t>it at </a:t>
            </a:r>
            <a:r>
              <a:rPr sz="1270" spc="-5" dirty="0">
                <a:latin typeface="Carlito"/>
                <a:cs typeface="Carlito"/>
              </a:rPr>
              <a:t>any desire location. However, </a:t>
            </a:r>
            <a:r>
              <a:rPr sz="1270" dirty="0">
                <a:latin typeface="Carlito"/>
                <a:cs typeface="Carlito"/>
              </a:rPr>
              <a:t>you'll </a:t>
            </a:r>
            <a:r>
              <a:rPr sz="1270" spc="-5" dirty="0">
                <a:latin typeface="Carlito"/>
                <a:cs typeface="Carlito"/>
              </a:rPr>
              <a:t>need </a:t>
            </a:r>
            <a:r>
              <a:rPr sz="1270" dirty="0">
                <a:latin typeface="Carlito"/>
                <a:cs typeface="Carlito"/>
              </a:rPr>
              <a:t>to </a:t>
            </a:r>
            <a:r>
              <a:rPr sz="1270" spc="-5" dirty="0">
                <a:latin typeface="Carlito"/>
                <a:cs typeface="Carlito"/>
              </a:rPr>
              <a:t>enter the path later to create </a:t>
            </a:r>
            <a:r>
              <a:rPr sz="1270" dirty="0">
                <a:latin typeface="Carlito"/>
                <a:cs typeface="Carlito"/>
              </a:rPr>
              <a:t>a </a:t>
            </a:r>
            <a:r>
              <a:rPr sz="1270" spc="-5" dirty="0">
                <a:latin typeface="Carlito"/>
                <a:cs typeface="Carlito"/>
              </a:rPr>
              <a:t>desktop icon for easy</a:t>
            </a:r>
            <a:r>
              <a:rPr sz="1270" spc="163" dirty="0">
                <a:latin typeface="Carlito"/>
                <a:cs typeface="Carlito"/>
              </a:rPr>
              <a:t> </a:t>
            </a:r>
            <a:r>
              <a:rPr sz="1270" spc="-5" dirty="0">
                <a:latin typeface="Carlito"/>
                <a:cs typeface="Carlito"/>
              </a:rPr>
              <a:t>access.</a:t>
            </a:r>
            <a:endParaRPr sz="1270" dirty="0">
              <a:latin typeface="Carlito"/>
              <a:cs typeface="Carlito"/>
            </a:endParaRPr>
          </a:p>
          <a:p>
            <a:pPr marL="218811" indent="-207870">
              <a:spcBef>
                <a:spcPts val="185"/>
              </a:spcBef>
              <a:buFont typeface="Symbol"/>
              <a:buChar char=""/>
              <a:tabLst>
                <a:tab pos="218811" algn="l"/>
                <a:tab pos="219387" algn="l"/>
              </a:tabLst>
            </a:pPr>
            <a:r>
              <a:rPr sz="1270" dirty="0">
                <a:latin typeface="Carlito"/>
                <a:cs typeface="Carlito"/>
              </a:rPr>
              <a:t>I </a:t>
            </a:r>
            <a:r>
              <a:rPr sz="1270" spc="-5" dirty="0">
                <a:latin typeface="Carlito"/>
                <a:cs typeface="Carlito"/>
              </a:rPr>
              <a:t>extracted </a:t>
            </a:r>
            <a:r>
              <a:rPr sz="1270" spc="-9" dirty="0">
                <a:latin typeface="Carlito"/>
                <a:cs typeface="Carlito"/>
              </a:rPr>
              <a:t>it </a:t>
            </a:r>
            <a:r>
              <a:rPr sz="1270" spc="-5" dirty="0">
                <a:latin typeface="Carlito"/>
                <a:cs typeface="Carlito"/>
              </a:rPr>
              <a:t>straight </a:t>
            </a:r>
            <a:r>
              <a:rPr sz="1270" dirty="0">
                <a:latin typeface="Carlito"/>
                <a:cs typeface="Carlito"/>
              </a:rPr>
              <a:t>to </a:t>
            </a:r>
            <a:r>
              <a:rPr sz="1270" spc="-5" dirty="0">
                <a:latin typeface="Carlito"/>
                <a:cs typeface="Carlito"/>
              </a:rPr>
              <a:t>“home/pi/” where </a:t>
            </a:r>
            <a:r>
              <a:rPr sz="1270" dirty="0">
                <a:latin typeface="Carlito"/>
                <a:cs typeface="Carlito"/>
              </a:rPr>
              <a:t>it will </a:t>
            </a:r>
            <a:r>
              <a:rPr sz="1270" spc="-5" dirty="0">
                <a:latin typeface="Carlito"/>
                <a:cs typeface="Carlito"/>
              </a:rPr>
              <a:t>create </a:t>
            </a:r>
            <a:r>
              <a:rPr sz="1270" dirty="0">
                <a:latin typeface="Carlito"/>
                <a:cs typeface="Carlito"/>
              </a:rPr>
              <a:t>its </a:t>
            </a:r>
            <a:r>
              <a:rPr sz="1270" spc="-5" dirty="0">
                <a:latin typeface="Carlito"/>
                <a:cs typeface="Carlito"/>
              </a:rPr>
              <a:t>own directory (be sure </a:t>
            </a:r>
            <a:r>
              <a:rPr sz="1270" dirty="0">
                <a:latin typeface="Carlito"/>
                <a:cs typeface="Carlito"/>
              </a:rPr>
              <a:t>to tick </a:t>
            </a:r>
            <a:r>
              <a:rPr sz="1270" spc="-5" dirty="0">
                <a:latin typeface="Carlito"/>
                <a:cs typeface="Carlito"/>
              </a:rPr>
              <a:t>“ensure </a:t>
            </a:r>
            <a:r>
              <a:rPr sz="1270" dirty="0">
                <a:latin typeface="Carlito"/>
                <a:cs typeface="Carlito"/>
              </a:rPr>
              <a:t>a </a:t>
            </a:r>
            <a:r>
              <a:rPr sz="1270" spc="-5" dirty="0">
                <a:latin typeface="Carlito"/>
                <a:cs typeface="Carlito"/>
              </a:rPr>
              <a:t>containing</a:t>
            </a:r>
            <a:r>
              <a:rPr sz="1270" spc="68" dirty="0">
                <a:latin typeface="Carlito"/>
                <a:cs typeface="Carlito"/>
              </a:rPr>
              <a:t> </a:t>
            </a:r>
            <a:r>
              <a:rPr sz="1270" spc="-5" dirty="0">
                <a:latin typeface="Carlito"/>
                <a:cs typeface="Carlito"/>
              </a:rPr>
              <a:t>directory”)</a:t>
            </a:r>
            <a:endParaRPr sz="1270" dirty="0">
              <a:latin typeface="Carlito"/>
              <a:cs typeface="Carlito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095673" y="1563348"/>
            <a:ext cx="8168103" cy="46295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2"/>
          </a:p>
        </p:txBody>
      </p:sp>
      <p:sp>
        <p:nvSpPr>
          <p:cNvPr id="4" name="object 4"/>
          <p:cNvSpPr/>
          <p:nvPr/>
        </p:nvSpPr>
        <p:spPr>
          <a:xfrm>
            <a:off x="1524000" y="276393"/>
            <a:ext cx="9144576" cy="6304638"/>
          </a:xfrm>
          <a:custGeom>
            <a:avLst/>
            <a:gdLst/>
            <a:ahLst/>
            <a:cxnLst/>
            <a:rect l="l" t="t" r="r" b="b"/>
            <a:pathLst>
              <a:path w="10084435" h="6952615">
                <a:moveTo>
                  <a:pt x="10084041" y="6946405"/>
                </a:moveTo>
                <a:lnTo>
                  <a:pt x="10077958" y="6946405"/>
                </a:lnTo>
                <a:lnTo>
                  <a:pt x="6096" y="6946405"/>
                </a:lnTo>
                <a:lnTo>
                  <a:pt x="0" y="6946405"/>
                </a:lnTo>
                <a:lnTo>
                  <a:pt x="0" y="6952488"/>
                </a:lnTo>
                <a:lnTo>
                  <a:pt x="6096" y="6952488"/>
                </a:lnTo>
                <a:lnTo>
                  <a:pt x="10077958" y="6952488"/>
                </a:lnTo>
                <a:lnTo>
                  <a:pt x="10084041" y="6952488"/>
                </a:lnTo>
                <a:lnTo>
                  <a:pt x="10084041" y="6946405"/>
                </a:lnTo>
                <a:close/>
              </a:path>
              <a:path w="10084435" h="6952615">
                <a:moveTo>
                  <a:pt x="10084041" y="0"/>
                </a:moveTo>
                <a:lnTo>
                  <a:pt x="10077958" y="0"/>
                </a:lnTo>
                <a:lnTo>
                  <a:pt x="6096" y="0"/>
                </a:lnTo>
                <a:lnTo>
                  <a:pt x="0" y="0"/>
                </a:lnTo>
                <a:lnTo>
                  <a:pt x="0" y="6946392"/>
                </a:lnTo>
                <a:lnTo>
                  <a:pt x="6096" y="6946392"/>
                </a:lnTo>
                <a:lnTo>
                  <a:pt x="6096" y="6096"/>
                </a:lnTo>
                <a:lnTo>
                  <a:pt x="10077958" y="6096"/>
                </a:lnTo>
                <a:lnTo>
                  <a:pt x="10077958" y="6946392"/>
                </a:lnTo>
                <a:lnTo>
                  <a:pt x="10084041" y="6946392"/>
                </a:lnTo>
                <a:lnTo>
                  <a:pt x="10084041" y="0"/>
                </a:lnTo>
                <a:close/>
              </a:path>
            </a:pathLst>
          </a:custGeom>
          <a:solidFill>
            <a:srgbClr val="D0CECE"/>
          </a:solidFill>
        </p:spPr>
        <p:txBody>
          <a:bodyPr wrap="square" lIns="0" tIns="0" rIns="0" bIns="0" rtlCol="0"/>
          <a:lstStyle/>
          <a:p>
            <a:endParaRPr sz="1632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748763" y="389252"/>
            <a:ext cx="164108" cy="179047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>
              <a:spcBef>
                <a:spcPts val="91"/>
              </a:spcBef>
            </a:pPr>
            <a:r>
              <a:rPr sz="1088" dirty="0">
                <a:latin typeface="Carlito"/>
                <a:cs typeface="Carlito"/>
              </a:rPr>
              <a:t>16</a:t>
            </a:r>
            <a:endParaRPr sz="1088">
              <a:latin typeface="Carlito"/>
              <a:cs typeface="Carlit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095671" y="701808"/>
            <a:ext cx="3862132" cy="453156"/>
          </a:xfrm>
          <a:prstGeom prst="rect">
            <a:avLst/>
          </a:prstGeom>
        </p:spPr>
        <p:txBody>
          <a:bodyPr vert="horz" wrap="square" lIns="0" tIns="36277" rIns="0" bIns="0" rtlCol="0">
            <a:spAutoFit/>
          </a:bodyPr>
          <a:lstStyle/>
          <a:p>
            <a:pPr marL="218811">
              <a:spcBef>
                <a:spcPts val="286"/>
              </a:spcBef>
            </a:pPr>
            <a:r>
              <a:rPr sz="1270" spc="-5" dirty="0">
                <a:latin typeface="Carlito"/>
                <a:cs typeface="Carlito"/>
              </a:rPr>
              <a:t>Follow these steps </a:t>
            </a:r>
            <a:r>
              <a:rPr sz="1270" dirty="0">
                <a:latin typeface="Carlito"/>
                <a:cs typeface="Carlito"/>
              </a:rPr>
              <a:t>to </a:t>
            </a:r>
            <a:r>
              <a:rPr sz="1270" spc="-5" dirty="0">
                <a:latin typeface="Carlito"/>
                <a:cs typeface="Carlito"/>
              </a:rPr>
              <a:t>create </a:t>
            </a:r>
            <a:r>
              <a:rPr sz="1270" dirty="0">
                <a:latin typeface="Carlito"/>
                <a:cs typeface="Carlito"/>
              </a:rPr>
              <a:t>a </a:t>
            </a:r>
            <a:r>
              <a:rPr sz="1270" spc="-5" dirty="0">
                <a:latin typeface="Carlito"/>
                <a:cs typeface="Carlito"/>
              </a:rPr>
              <a:t>desktop</a:t>
            </a:r>
            <a:r>
              <a:rPr sz="1270" spc="9" dirty="0">
                <a:latin typeface="Carlito"/>
                <a:cs typeface="Carlito"/>
              </a:rPr>
              <a:t> </a:t>
            </a:r>
            <a:r>
              <a:rPr sz="1270" spc="-5" dirty="0">
                <a:latin typeface="Carlito"/>
                <a:cs typeface="Carlito"/>
              </a:rPr>
              <a:t>icon:</a:t>
            </a:r>
            <a:endParaRPr sz="1270" dirty="0">
              <a:latin typeface="Carlito"/>
              <a:cs typeface="Carlito"/>
            </a:endParaRPr>
          </a:p>
          <a:p>
            <a:pPr marL="218811" indent="-207870">
              <a:spcBef>
                <a:spcPts val="195"/>
              </a:spcBef>
              <a:buFont typeface="Symbol"/>
              <a:buChar char=""/>
              <a:tabLst>
                <a:tab pos="218811" algn="l"/>
                <a:tab pos="219387" algn="l"/>
              </a:tabLst>
            </a:pPr>
            <a:r>
              <a:rPr sz="1270" spc="-5" dirty="0">
                <a:latin typeface="Carlito"/>
                <a:cs typeface="Carlito"/>
              </a:rPr>
              <a:t>Have </a:t>
            </a:r>
            <a:r>
              <a:rPr sz="1270" dirty="0">
                <a:latin typeface="Carlito"/>
                <a:cs typeface="Carlito"/>
              </a:rPr>
              <a:t>a look </a:t>
            </a:r>
            <a:r>
              <a:rPr sz="1270" spc="-5" dirty="0">
                <a:latin typeface="Carlito"/>
                <a:cs typeface="Carlito"/>
              </a:rPr>
              <a:t>under the Raspberry for Text</a:t>
            </a:r>
            <a:r>
              <a:rPr sz="1270" spc="9" dirty="0">
                <a:latin typeface="Carlito"/>
                <a:cs typeface="Carlito"/>
              </a:rPr>
              <a:t> </a:t>
            </a:r>
            <a:r>
              <a:rPr sz="1270" spc="-5" dirty="0">
                <a:latin typeface="Carlito"/>
                <a:cs typeface="Carlito"/>
              </a:rPr>
              <a:t>Editor.</a:t>
            </a:r>
            <a:endParaRPr sz="1270" dirty="0">
              <a:latin typeface="Carlito"/>
              <a:cs typeface="Carlito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089273" y="1179621"/>
            <a:ext cx="8211407" cy="479990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2"/>
          </a:p>
        </p:txBody>
      </p:sp>
      <p:sp>
        <p:nvSpPr>
          <p:cNvPr id="5" name="object 5"/>
          <p:cNvSpPr/>
          <p:nvPr/>
        </p:nvSpPr>
        <p:spPr>
          <a:xfrm>
            <a:off x="1524000" y="276393"/>
            <a:ext cx="9144576" cy="6304638"/>
          </a:xfrm>
          <a:custGeom>
            <a:avLst/>
            <a:gdLst/>
            <a:ahLst/>
            <a:cxnLst/>
            <a:rect l="l" t="t" r="r" b="b"/>
            <a:pathLst>
              <a:path w="10084435" h="6952615">
                <a:moveTo>
                  <a:pt x="10084041" y="6946405"/>
                </a:moveTo>
                <a:lnTo>
                  <a:pt x="10077958" y="6946405"/>
                </a:lnTo>
                <a:lnTo>
                  <a:pt x="6096" y="6946405"/>
                </a:lnTo>
                <a:lnTo>
                  <a:pt x="0" y="6946405"/>
                </a:lnTo>
                <a:lnTo>
                  <a:pt x="0" y="6952488"/>
                </a:lnTo>
                <a:lnTo>
                  <a:pt x="6096" y="6952488"/>
                </a:lnTo>
                <a:lnTo>
                  <a:pt x="10077958" y="6952488"/>
                </a:lnTo>
                <a:lnTo>
                  <a:pt x="10084041" y="6952488"/>
                </a:lnTo>
                <a:lnTo>
                  <a:pt x="10084041" y="6946405"/>
                </a:lnTo>
                <a:close/>
              </a:path>
              <a:path w="10084435" h="6952615">
                <a:moveTo>
                  <a:pt x="10084041" y="0"/>
                </a:moveTo>
                <a:lnTo>
                  <a:pt x="10077958" y="0"/>
                </a:lnTo>
                <a:lnTo>
                  <a:pt x="6096" y="0"/>
                </a:lnTo>
                <a:lnTo>
                  <a:pt x="0" y="0"/>
                </a:lnTo>
                <a:lnTo>
                  <a:pt x="0" y="6946392"/>
                </a:lnTo>
                <a:lnTo>
                  <a:pt x="6096" y="6946392"/>
                </a:lnTo>
                <a:lnTo>
                  <a:pt x="6096" y="6096"/>
                </a:lnTo>
                <a:lnTo>
                  <a:pt x="10077958" y="6096"/>
                </a:lnTo>
                <a:lnTo>
                  <a:pt x="10077958" y="6946392"/>
                </a:lnTo>
                <a:lnTo>
                  <a:pt x="10084041" y="6946392"/>
                </a:lnTo>
                <a:lnTo>
                  <a:pt x="10084041" y="0"/>
                </a:lnTo>
                <a:close/>
              </a:path>
            </a:pathLst>
          </a:custGeom>
          <a:solidFill>
            <a:srgbClr val="D0CECE"/>
          </a:solidFill>
        </p:spPr>
        <p:txBody>
          <a:bodyPr wrap="square" lIns="0" tIns="0" rIns="0" bIns="0" rtlCol="0"/>
          <a:lstStyle/>
          <a:p>
            <a:endParaRPr sz="1632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095671" y="389253"/>
            <a:ext cx="8215321" cy="2306296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R="4607" algn="r">
              <a:spcBef>
                <a:spcPts val="91"/>
              </a:spcBef>
            </a:pPr>
            <a:r>
              <a:rPr sz="1270" dirty="0">
                <a:latin typeface="Carlito"/>
                <a:cs typeface="Carlito"/>
              </a:rPr>
              <a:t>17</a:t>
            </a:r>
          </a:p>
          <a:p>
            <a:pPr>
              <a:spcBef>
                <a:spcPts val="45"/>
              </a:spcBef>
            </a:pPr>
            <a:endParaRPr sz="1088" dirty="0">
              <a:latin typeface="Carlito"/>
              <a:cs typeface="Carlito"/>
            </a:endParaRPr>
          </a:p>
          <a:p>
            <a:pPr marL="218811" marR="879850" indent="-207870">
              <a:lnSpc>
                <a:spcPct val="107400"/>
              </a:lnSpc>
              <a:buFont typeface="Symbol"/>
              <a:buChar char=""/>
              <a:tabLst>
                <a:tab pos="218811" algn="l"/>
                <a:tab pos="219387" algn="l"/>
              </a:tabLst>
            </a:pPr>
            <a:r>
              <a:rPr sz="1270" dirty="0">
                <a:latin typeface="Carlito"/>
                <a:cs typeface="Carlito"/>
              </a:rPr>
              <a:t>We will </a:t>
            </a:r>
            <a:r>
              <a:rPr sz="1270" spc="-5" dirty="0">
                <a:latin typeface="Carlito"/>
                <a:cs typeface="Carlito"/>
              </a:rPr>
              <a:t>copy </a:t>
            </a:r>
            <a:r>
              <a:rPr sz="1270" dirty="0">
                <a:latin typeface="Carlito"/>
                <a:cs typeface="Carlito"/>
              </a:rPr>
              <a:t>the </a:t>
            </a:r>
            <a:r>
              <a:rPr sz="1270" spc="-5" dirty="0">
                <a:latin typeface="Carlito"/>
                <a:cs typeface="Carlito"/>
              </a:rPr>
              <a:t>following lines into the Text editor and save that </a:t>
            </a:r>
            <a:r>
              <a:rPr sz="1270" dirty="0">
                <a:latin typeface="Carlito"/>
                <a:cs typeface="Carlito"/>
              </a:rPr>
              <a:t>as </a:t>
            </a:r>
            <a:r>
              <a:rPr sz="1270" spc="-5" dirty="0">
                <a:latin typeface="Carlito"/>
                <a:cs typeface="Carlito"/>
              </a:rPr>
              <a:t>“MissionPlanner.desktop” straight on </a:t>
            </a:r>
            <a:r>
              <a:rPr sz="1270" dirty="0">
                <a:latin typeface="Carlito"/>
                <a:cs typeface="Carlito"/>
              </a:rPr>
              <a:t>our </a:t>
            </a:r>
            <a:r>
              <a:rPr sz="1270" spc="-5" dirty="0">
                <a:latin typeface="Carlito"/>
                <a:cs typeface="Carlito"/>
              </a:rPr>
              <a:t>desktop. </a:t>
            </a:r>
            <a:r>
              <a:rPr sz="1270" spc="-5" dirty="0">
                <a:solidFill>
                  <a:srgbClr val="FF0000"/>
                </a:solidFill>
                <a:latin typeface="Carlito"/>
                <a:cs typeface="Carlito"/>
              </a:rPr>
              <a:t> (Note: Change the path for the </a:t>
            </a:r>
            <a:r>
              <a:rPr sz="1270" spc="-5" dirty="0">
                <a:latin typeface="Courier New"/>
                <a:cs typeface="Courier New"/>
              </a:rPr>
              <a:t>Icon </a:t>
            </a:r>
            <a:r>
              <a:rPr sz="1270" spc="-5" dirty="0">
                <a:solidFill>
                  <a:srgbClr val="FF0000"/>
                </a:solidFill>
                <a:latin typeface="Carlito"/>
                <a:cs typeface="Carlito"/>
              </a:rPr>
              <a:t>and </a:t>
            </a:r>
            <a:r>
              <a:rPr sz="1270" dirty="0">
                <a:solidFill>
                  <a:srgbClr val="FF0000"/>
                </a:solidFill>
                <a:latin typeface="Carlito"/>
                <a:cs typeface="Carlito"/>
              </a:rPr>
              <a:t>the </a:t>
            </a:r>
            <a:r>
              <a:rPr sz="1270" spc="-9" dirty="0">
                <a:latin typeface="Courier New"/>
                <a:cs typeface="Courier New"/>
              </a:rPr>
              <a:t>Exec </a:t>
            </a:r>
            <a:r>
              <a:rPr sz="1270" dirty="0">
                <a:solidFill>
                  <a:srgbClr val="FF0000"/>
                </a:solidFill>
                <a:latin typeface="Carlito"/>
                <a:cs typeface="Carlito"/>
              </a:rPr>
              <a:t>to </a:t>
            </a:r>
            <a:r>
              <a:rPr sz="1270" spc="-5" dirty="0">
                <a:solidFill>
                  <a:srgbClr val="FF0000"/>
                </a:solidFill>
                <a:latin typeface="Carlito"/>
                <a:cs typeface="Carlito"/>
              </a:rPr>
              <a:t>the path of extraction. However, </a:t>
            </a:r>
            <a:r>
              <a:rPr sz="1270" spc="-5" dirty="0">
                <a:latin typeface="Courier New"/>
                <a:cs typeface="Courier New"/>
              </a:rPr>
              <a:t>“=mono” </a:t>
            </a:r>
            <a:r>
              <a:rPr sz="1270" dirty="0">
                <a:solidFill>
                  <a:srgbClr val="FF0000"/>
                </a:solidFill>
                <a:latin typeface="Carlito"/>
                <a:cs typeface="Carlito"/>
              </a:rPr>
              <a:t>is </a:t>
            </a:r>
            <a:r>
              <a:rPr sz="1270" spc="-5" dirty="0">
                <a:solidFill>
                  <a:srgbClr val="FF0000"/>
                </a:solidFill>
                <a:latin typeface="Carlito"/>
                <a:cs typeface="Carlito"/>
              </a:rPr>
              <a:t>required) </a:t>
            </a:r>
            <a:r>
              <a:rPr sz="1270" spc="-5" dirty="0">
                <a:latin typeface="Carlito"/>
                <a:cs typeface="Carlito"/>
              </a:rPr>
              <a:t> </a:t>
            </a:r>
            <a:r>
              <a:rPr sz="952" spc="-5" dirty="0">
                <a:latin typeface="Courier New"/>
                <a:cs typeface="Courier New"/>
              </a:rPr>
              <a:t>[Desktop Entry]</a:t>
            </a:r>
            <a:endParaRPr sz="952" dirty="0">
              <a:latin typeface="Courier New"/>
              <a:cs typeface="Courier New"/>
            </a:endParaRPr>
          </a:p>
          <a:p>
            <a:pPr marL="218811" marR="6278144">
              <a:lnSpc>
                <a:spcPct val="102000"/>
              </a:lnSpc>
            </a:pPr>
            <a:r>
              <a:rPr sz="952" spc="-5" dirty="0">
                <a:latin typeface="Courier New"/>
                <a:cs typeface="Courier New"/>
              </a:rPr>
              <a:t>Version=1.1  Type=Application  Encoding=UTF-8  Name=MissionPlanner</a:t>
            </a:r>
            <a:endParaRPr sz="952" dirty="0">
              <a:latin typeface="Courier New"/>
              <a:cs typeface="Courier New"/>
            </a:endParaRPr>
          </a:p>
          <a:p>
            <a:pPr marL="218811" marR="4204623">
              <a:lnSpc>
                <a:spcPts val="1106"/>
              </a:lnSpc>
              <a:spcBef>
                <a:spcPts val="32"/>
              </a:spcBef>
            </a:pPr>
            <a:r>
              <a:rPr sz="952" spc="-5" dirty="0">
                <a:latin typeface="Courier New"/>
                <a:cs typeface="Courier New"/>
              </a:rPr>
              <a:t>Comment=Mission Planner Software  Icon=/home/pi/MissionPlanner-1.3.74/mpdesktop.ico</a:t>
            </a:r>
            <a:endParaRPr sz="952" dirty="0">
              <a:latin typeface="Courier New"/>
              <a:cs typeface="Courier New"/>
            </a:endParaRPr>
          </a:p>
          <a:p>
            <a:pPr marL="218811" marR="3513641">
              <a:lnSpc>
                <a:spcPts val="1106"/>
              </a:lnSpc>
              <a:spcBef>
                <a:spcPts val="9"/>
              </a:spcBef>
            </a:pPr>
            <a:r>
              <a:rPr sz="952" spc="-5" dirty="0">
                <a:latin typeface="Courier New"/>
                <a:cs typeface="Courier New"/>
              </a:rPr>
              <a:t>Exec=mono /home/pi/MissionPlanner-1.3.74/MissionPlanner.exe  Terminal=false</a:t>
            </a:r>
            <a:endParaRPr sz="952" dirty="0">
              <a:latin typeface="Courier New"/>
              <a:cs typeface="Courier New"/>
            </a:endParaRPr>
          </a:p>
          <a:p>
            <a:pPr marL="218811">
              <a:lnSpc>
                <a:spcPts val="1075"/>
              </a:lnSpc>
            </a:pPr>
            <a:r>
              <a:rPr sz="952" spc="-5" dirty="0">
                <a:latin typeface="Courier New"/>
                <a:cs typeface="Courier New"/>
              </a:rPr>
              <a:t>Categories=Education</a:t>
            </a:r>
            <a:endParaRPr sz="952" dirty="0">
              <a:latin typeface="Courier New"/>
              <a:cs typeface="Courier New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226499" y="2730002"/>
            <a:ext cx="6909824" cy="373874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2"/>
          </a:p>
        </p:txBody>
      </p:sp>
      <p:sp>
        <p:nvSpPr>
          <p:cNvPr id="4" name="object 4"/>
          <p:cNvSpPr/>
          <p:nvPr/>
        </p:nvSpPr>
        <p:spPr>
          <a:xfrm>
            <a:off x="1524000" y="276393"/>
            <a:ext cx="9144576" cy="6304638"/>
          </a:xfrm>
          <a:custGeom>
            <a:avLst/>
            <a:gdLst/>
            <a:ahLst/>
            <a:cxnLst/>
            <a:rect l="l" t="t" r="r" b="b"/>
            <a:pathLst>
              <a:path w="10084435" h="6952615">
                <a:moveTo>
                  <a:pt x="10084041" y="6946405"/>
                </a:moveTo>
                <a:lnTo>
                  <a:pt x="10077958" y="6946405"/>
                </a:lnTo>
                <a:lnTo>
                  <a:pt x="6096" y="6946405"/>
                </a:lnTo>
                <a:lnTo>
                  <a:pt x="0" y="6946405"/>
                </a:lnTo>
                <a:lnTo>
                  <a:pt x="0" y="6952488"/>
                </a:lnTo>
                <a:lnTo>
                  <a:pt x="6096" y="6952488"/>
                </a:lnTo>
                <a:lnTo>
                  <a:pt x="10077958" y="6952488"/>
                </a:lnTo>
                <a:lnTo>
                  <a:pt x="10084041" y="6952488"/>
                </a:lnTo>
                <a:lnTo>
                  <a:pt x="10084041" y="6946405"/>
                </a:lnTo>
                <a:close/>
              </a:path>
              <a:path w="10084435" h="6952615">
                <a:moveTo>
                  <a:pt x="10084041" y="0"/>
                </a:moveTo>
                <a:lnTo>
                  <a:pt x="10077958" y="0"/>
                </a:lnTo>
                <a:lnTo>
                  <a:pt x="6096" y="0"/>
                </a:lnTo>
                <a:lnTo>
                  <a:pt x="0" y="0"/>
                </a:lnTo>
                <a:lnTo>
                  <a:pt x="0" y="6946392"/>
                </a:lnTo>
                <a:lnTo>
                  <a:pt x="6096" y="6946392"/>
                </a:lnTo>
                <a:lnTo>
                  <a:pt x="6096" y="6096"/>
                </a:lnTo>
                <a:lnTo>
                  <a:pt x="10077958" y="6096"/>
                </a:lnTo>
                <a:lnTo>
                  <a:pt x="10077958" y="6946392"/>
                </a:lnTo>
                <a:lnTo>
                  <a:pt x="10084041" y="6946392"/>
                </a:lnTo>
                <a:lnTo>
                  <a:pt x="10084041" y="0"/>
                </a:lnTo>
                <a:close/>
              </a:path>
            </a:pathLst>
          </a:custGeom>
          <a:solidFill>
            <a:srgbClr val="D0CECE"/>
          </a:solidFill>
        </p:spPr>
        <p:txBody>
          <a:bodyPr wrap="square" lIns="0" tIns="0" rIns="0" bIns="0" rtlCol="0"/>
          <a:lstStyle/>
          <a:p>
            <a:endParaRPr sz="1632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095672" y="389253"/>
            <a:ext cx="7817314" cy="1235553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R="4607" algn="r">
              <a:spcBef>
                <a:spcPts val="91"/>
              </a:spcBef>
            </a:pPr>
            <a:r>
              <a:rPr sz="1270" dirty="0">
                <a:latin typeface="Carlito"/>
                <a:cs typeface="Carlito"/>
              </a:rPr>
              <a:t>18</a:t>
            </a:r>
          </a:p>
          <a:p>
            <a:pPr>
              <a:spcBef>
                <a:spcPts val="32"/>
              </a:spcBef>
            </a:pPr>
            <a:endParaRPr sz="1270" dirty="0">
              <a:latin typeface="Carlito"/>
              <a:cs typeface="Carlito"/>
            </a:endParaRPr>
          </a:p>
          <a:p>
            <a:pPr marL="218811" indent="-207870">
              <a:buFont typeface="Symbol"/>
              <a:buChar char=""/>
              <a:tabLst>
                <a:tab pos="218811" algn="l"/>
                <a:tab pos="219387" algn="l"/>
              </a:tabLst>
            </a:pPr>
            <a:r>
              <a:rPr sz="1270" dirty="0">
                <a:latin typeface="Carlito"/>
                <a:cs typeface="Carlito"/>
              </a:rPr>
              <a:t>When you </a:t>
            </a:r>
            <a:r>
              <a:rPr sz="1270" spc="-5" dirty="0">
                <a:latin typeface="Carlito"/>
                <a:cs typeface="Carlito"/>
              </a:rPr>
              <a:t>click on your </a:t>
            </a:r>
            <a:r>
              <a:rPr sz="1270" dirty="0">
                <a:latin typeface="Carlito"/>
                <a:cs typeface="Carlito"/>
              </a:rPr>
              <a:t>new </a:t>
            </a:r>
            <a:r>
              <a:rPr sz="1270" spc="-5" dirty="0">
                <a:latin typeface="Carlito"/>
                <a:cs typeface="Carlito"/>
              </a:rPr>
              <a:t>desktop icon, your Pi </a:t>
            </a:r>
            <a:r>
              <a:rPr sz="1270" dirty="0">
                <a:latin typeface="Carlito"/>
                <a:cs typeface="Carlito"/>
              </a:rPr>
              <a:t>will </a:t>
            </a:r>
            <a:r>
              <a:rPr sz="1270" spc="-5" dirty="0">
                <a:latin typeface="Carlito"/>
                <a:cs typeface="Carlito"/>
              </a:rPr>
              <a:t>prompt </a:t>
            </a:r>
            <a:r>
              <a:rPr sz="1270" dirty="0">
                <a:latin typeface="Carlito"/>
                <a:cs typeface="Carlito"/>
              </a:rPr>
              <a:t>you </a:t>
            </a:r>
            <a:r>
              <a:rPr sz="1270" spc="-5" dirty="0">
                <a:latin typeface="Carlito"/>
                <a:cs typeface="Carlito"/>
              </a:rPr>
              <a:t>with some rather annoying choices. </a:t>
            </a:r>
            <a:r>
              <a:rPr sz="1270" dirty="0">
                <a:latin typeface="Carlito"/>
                <a:cs typeface="Carlito"/>
              </a:rPr>
              <a:t>We will </a:t>
            </a:r>
            <a:r>
              <a:rPr sz="1270" spc="-5" dirty="0">
                <a:latin typeface="Carlito"/>
                <a:cs typeface="Carlito"/>
              </a:rPr>
              <a:t>now remove</a:t>
            </a:r>
            <a:r>
              <a:rPr sz="1270" spc="100" dirty="0">
                <a:latin typeface="Carlito"/>
                <a:cs typeface="Carlito"/>
              </a:rPr>
              <a:t> </a:t>
            </a:r>
            <a:r>
              <a:rPr sz="1270" spc="-5" dirty="0">
                <a:latin typeface="Carlito"/>
                <a:cs typeface="Carlito"/>
              </a:rPr>
              <a:t>them.</a:t>
            </a:r>
            <a:endParaRPr sz="1270" dirty="0">
              <a:latin typeface="Carlito"/>
              <a:cs typeface="Carlito"/>
            </a:endParaRPr>
          </a:p>
          <a:p>
            <a:pPr marL="218811" indent="-207870">
              <a:spcBef>
                <a:spcPts val="185"/>
              </a:spcBef>
              <a:buFont typeface="Symbol"/>
              <a:buChar char=""/>
              <a:tabLst>
                <a:tab pos="218811" algn="l"/>
                <a:tab pos="219387" algn="l"/>
              </a:tabLst>
            </a:pPr>
            <a:r>
              <a:rPr sz="1270" spc="-5" dirty="0">
                <a:latin typeface="Carlito"/>
                <a:cs typeface="Carlito"/>
              </a:rPr>
              <a:t>Inside your “File Manager” top menu </a:t>
            </a:r>
            <a:r>
              <a:rPr sz="1270" dirty="0">
                <a:latin typeface="Carlito"/>
                <a:cs typeface="Carlito"/>
              </a:rPr>
              <a:t>→ </a:t>
            </a:r>
            <a:r>
              <a:rPr sz="1270" spc="-5" dirty="0">
                <a:latin typeface="Carlito"/>
                <a:cs typeface="Carlito"/>
              </a:rPr>
              <a:t>edit </a:t>
            </a:r>
            <a:r>
              <a:rPr sz="1270" dirty="0">
                <a:latin typeface="Carlito"/>
                <a:cs typeface="Carlito"/>
              </a:rPr>
              <a:t>→ </a:t>
            </a:r>
            <a:r>
              <a:rPr sz="1270" spc="-5" dirty="0">
                <a:latin typeface="Carlito"/>
                <a:cs typeface="Carlito"/>
              </a:rPr>
              <a:t>preferences </a:t>
            </a:r>
            <a:r>
              <a:rPr sz="1270" dirty="0">
                <a:latin typeface="Carlito"/>
                <a:cs typeface="Carlito"/>
              </a:rPr>
              <a:t>→</a:t>
            </a:r>
            <a:r>
              <a:rPr sz="1270" spc="41" dirty="0">
                <a:latin typeface="Carlito"/>
                <a:cs typeface="Carlito"/>
              </a:rPr>
              <a:t> </a:t>
            </a:r>
            <a:r>
              <a:rPr sz="1270" spc="-5" dirty="0">
                <a:latin typeface="Carlito"/>
                <a:cs typeface="Carlito"/>
              </a:rPr>
              <a:t>general.</a:t>
            </a:r>
            <a:endParaRPr sz="1270" dirty="0">
              <a:latin typeface="Carlito"/>
              <a:cs typeface="Carlito"/>
            </a:endParaRPr>
          </a:p>
          <a:p>
            <a:pPr marL="218811" indent="-207870">
              <a:spcBef>
                <a:spcPts val="185"/>
              </a:spcBef>
              <a:buFont typeface="Symbol"/>
              <a:buChar char=""/>
              <a:tabLst>
                <a:tab pos="218811" algn="l"/>
                <a:tab pos="219387" algn="l"/>
              </a:tabLst>
            </a:pPr>
            <a:r>
              <a:rPr sz="1270" spc="-5" dirty="0">
                <a:latin typeface="Carlito"/>
                <a:cs typeface="Carlito"/>
              </a:rPr>
              <a:t>Toggle </a:t>
            </a:r>
            <a:r>
              <a:rPr sz="1270" dirty="0">
                <a:latin typeface="Carlito"/>
                <a:cs typeface="Carlito"/>
              </a:rPr>
              <a:t>the </a:t>
            </a:r>
            <a:r>
              <a:rPr sz="1270" spc="-5" dirty="0">
                <a:latin typeface="Carlito"/>
                <a:cs typeface="Carlito"/>
              </a:rPr>
              <a:t>box “don't ask options on </a:t>
            </a:r>
            <a:r>
              <a:rPr sz="1270" spc="-9" dirty="0">
                <a:latin typeface="Carlito"/>
                <a:cs typeface="Carlito"/>
              </a:rPr>
              <a:t>launch </a:t>
            </a:r>
            <a:r>
              <a:rPr sz="1270" spc="-5" dirty="0">
                <a:latin typeface="Carlito"/>
                <a:cs typeface="Carlito"/>
              </a:rPr>
              <a:t>executable</a:t>
            </a:r>
            <a:r>
              <a:rPr sz="1270" spc="32" dirty="0">
                <a:latin typeface="Carlito"/>
                <a:cs typeface="Carlito"/>
              </a:rPr>
              <a:t> </a:t>
            </a:r>
            <a:r>
              <a:rPr sz="1270" dirty="0">
                <a:latin typeface="Carlito"/>
                <a:cs typeface="Carlito"/>
              </a:rPr>
              <a:t>files”.</a:t>
            </a:r>
          </a:p>
        </p:txBody>
      </p:sp>
      <p:sp>
        <p:nvSpPr>
          <p:cNvPr id="3" name="object 3"/>
          <p:cNvSpPr/>
          <p:nvPr/>
        </p:nvSpPr>
        <p:spPr>
          <a:xfrm>
            <a:off x="2295597" y="1755157"/>
            <a:ext cx="8037277" cy="44890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2"/>
          </a:p>
        </p:txBody>
      </p:sp>
      <p:sp>
        <p:nvSpPr>
          <p:cNvPr id="4" name="object 4"/>
          <p:cNvSpPr/>
          <p:nvPr/>
        </p:nvSpPr>
        <p:spPr>
          <a:xfrm>
            <a:off x="1524000" y="276393"/>
            <a:ext cx="9144576" cy="6304638"/>
          </a:xfrm>
          <a:custGeom>
            <a:avLst/>
            <a:gdLst/>
            <a:ahLst/>
            <a:cxnLst/>
            <a:rect l="l" t="t" r="r" b="b"/>
            <a:pathLst>
              <a:path w="10084435" h="6952615">
                <a:moveTo>
                  <a:pt x="10084041" y="6946405"/>
                </a:moveTo>
                <a:lnTo>
                  <a:pt x="10077958" y="6946405"/>
                </a:lnTo>
                <a:lnTo>
                  <a:pt x="6096" y="6946405"/>
                </a:lnTo>
                <a:lnTo>
                  <a:pt x="0" y="6946405"/>
                </a:lnTo>
                <a:lnTo>
                  <a:pt x="0" y="6952488"/>
                </a:lnTo>
                <a:lnTo>
                  <a:pt x="6096" y="6952488"/>
                </a:lnTo>
                <a:lnTo>
                  <a:pt x="10077958" y="6952488"/>
                </a:lnTo>
                <a:lnTo>
                  <a:pt x="10084041" y="6952488"/>
                </a:lnTo>
                <a:lnTo>
                  <a:pt x="10084041" y="6946405"/>
                </a:lnTo>
                <a:close/>
              </a:path>
              <a:path w="10084435" h="6952615">
                <a:moveTo>
                  <a:pt x="10084041" y="0"/>
                </a:moveTo>
                <a:lnTo>
                  <a:pt x="10077958" y="0"/>
                </a:lnTo>
                <a:lnTo>
                  <a:pt x="6096" y="0"/>
                </a:lnTo>
                <a:lnTo>
                  <a:pt x="0" y="0"/>
                </a:lnTo>
                <a:lnTo>
                  <a:pt x="0" y="6946392"/>
                </a:lnTo>
                <a:lnTo>
                  <a:pt x="6096" y="6946392"/>
                </a:lnTo>
                <a:lnTo>
                  <a:pt x="6096" y="6096"/>
                </a:lnTo>
                <a:lnTo>
                  <a:pt x="10077958" y="6096"/>
                </a:lnTo>
                <a:lnTo>
                  <a:pt x="10077958" y="6946392"/>
                </a:lnTo>
                <a:lnTo>
                  <a:pt x="10084041" y="6946392"/>
                </a:lnTo>
                <a:lnTo>
                  <a:pt x="10084041" y="0"/>
                </a:lnTo>
                <a:close/>
              </a:path>
            </a:pathLst>
          </a:custGeom>
          <a:solidFill>
            <a:srgbClr val="D0CECE"/>
          </a:solidFill>
        </p:spPr>
        <p:txBody>
          <a:bodyPr wrap="square" lIns="0" tIns="0" rIns="0" bIns="0" rtlCol="0"/>
          <a:lstStyle/>
          <a:p>
            <a:endParaRPr sz="1632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748763" y="389252"/>
            <a:ext cx="164108" cy="179047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>
              <a:spcBef>
                <a:spcPts val="91"/>
              </a:spcBef>
            </a:pPr>
            <a:r>
              <a:rPr sz="1088" dirty="0">
                <a:latin typeface="Carlito"/>
                <a:cs typeface="Carlito"/>
              </a:rPr>
              <a:t>19</a:t>
            </a:r>
            <a:endParaRPr sz="1088">
              <a:latin typeface="Carlito"/>
              <a:cs typeface="Carlit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095672" y="734975"/>
            <a:ext cx="3173912" cy="179047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218811" indent="-207870">
              <a:spcBef>
                <a:spcPts val="91"/>
              </a:spcBef>
              <a:buFont typeface="Symbol"/>
              <a:buChar char=""/>
              <a:tabLst>
                <a:tab pos="218811" algn="l"/>
                <a:tab pos="219387" algn="l"/>
              </a:tabLst>
            </a:pPr>
            <a:r>
              <a:rPr sz="1088" dirty="0">
                <a:latin typeface="Carlito"/>
                <a:cs typeface="Carlito"/>
              </a:rPr>
              <a:t>The </a:t>
            </a:r>
            <a:r>
              <a:rPr sz="1088" spc="-5" dirty="0">
                <a:latin typeface="Carlito"/>
                <a:cs typeface="Carlito"/>
              </a:rPr>
              <a:t>Download and install process </a:t>
            </a:r>
            <a:r>
              <a:rPr sz="1088" dirty="0">
                <a:latin typeface="Carlito"/>
                <a:cs typeface="Carlito"/>
              </a:rPr>
              <a:t>is </a:t>
            </a:r>
            <a:r>
              <a:rPr sz="1088" spc="-5" dirty="0">
                <a:latin typeface="Carlito"/>
                <a:cs typeface="Carlito"/>
              </a:rPr>
              <a:t>now</a:t>
            </a:r>
            <a:r>
              <a:rPr sz="1088" spc="9" dirty="0">
                <a:latin typeface="Carlito"/>
                <a:cs typeface="Carlito"/>
              </a:rPr>
              <a:t> </a:t>
            </a:r>
            <a:r>
              <a:rPr sz="1088" spc="-5" dirty="0">
                <a:latin typeface="Carlito"/>
                <a:cs typeface="Carlito"/>
              </a:rPr>
              <a:t>completed.</a:t>
            </a:r>
            <a:endParaRPr sz="1088">
              <a:latin typeface="Carlito"/>
              <a:cs typeface="Carlito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315174" y="1116627"/>
            <a:ext cx="8162229" cy="26600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2"/>
          </a:p>
        </p:txBody>
      </p:sp>
      <p:sp>
        <p:nvSpPr>
          <p:cNvPr id="5" name="object 5"/>
          <p:cNvSpPr/>
          <p:nvPr/>
        </p:nvSpPr>
        <p:spPr>
          <a:xfrm>
            <a:off x="1524000" y="276393"/>
            <a:ext cx="9144576" cy="6304638"/>
          </a:xfrm>
          <a:custGeom>
            <a:avLst/>
            <a:gdLst/>
            <a:ahLst/>
            <a:cxnLst/>
            <a:rect l="l" t="t" r="r" b="b"/>
            <a:pathLst>
              <a:path w="10084435" h="6952615">
                <a:moveTo>
                  <a:pt x="10084041" y="6946405"/>
                </a:moveTo>
                <a:lnTo>
                  <a:pt x="10077958" y="6946405"/>
                </a:lnTo>
                <a:lnTo>
                  <a:pt x="6096" y="6946405"/>
                </a:lnTo>
                <a:lnTo>
                  <a:pt x="0" y="6946405"/>
                </a:lnTo>
                <a:lnTo>
                  <a:pt x="0" y="6952488"/>
                </a:lnTo>
                <a:lnTo>
                  <a:pt x="6096" y="6952488"/>
                </a:lnTo>
                <a:lnTo>
                  <a:pt x="10077958" y="6952488"/>
                </a:lnTo>
                <a:lnTo>
                  <a:pt x="10084041" y="6952488"/>
                </a:lnTo>
                <a:lnTo>
                  <a:pt x="10084041" y="6946405"/>
                </a:lnTo>
                <a:close/>
              </a:path>
              <a:path w="10084435" h="6952615">
                <a:moveTo>
                  <a:pt x="10084041" y="0"/>
                </a:moveTo>
                <a:lnTo>
                  <a:pt x="10077958" y="0"/>
                </a:lnTo>
                <a:lnTo>
                  <a:pt x="6096" y="0"/>
                </a:lnTo>
                <a:lnTo>
                  <a:pt x="0" y="0"/>
                </a:lnTo>
                <a:lnTo>
                  <a:pt x="0" y="6946392"/>
                </a:lnTo>
                <a:lnTo>
                  <a:pt x="6096" y="6946392"/>
                </a:lnTo>
                <a:lnTo>
                  <a:pt x="6096" y="6096"/>
                </a:lnTo>
                <a:lnTo>
                  <a:pt x="10077958" y="6096"/>
                </a:lnTo>
                <a:lnTo>
                  <a:pt x="10077958" y="6946392"/>
                </a:lnTo>
                <a:lnTo>
                  <a:pt x="10084041" y="6946392"/>
                </a:lnTo>
                <a:lnTo>
                  <a:pt x="10084041" y="0"/>
                </a:lnTo>
                <a:close/>
              </a:path>
            </a:pathLst>
          </a:custGeom>
          <a:solidFill>
            <a:srgbClr val="D0CECE"/>
          </a:solidFill>
        </p:spPr>
        <p:txBody>
          <a:bodyPr wrap="square" lIns="0" tIns="0" rIns="0" bIns="0" rtlCol="0"/>
          <a:lstStyle/>
          <a:p>
            <a:endParaRPr sz="1632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748763" y="389252"/>
            <a:ext cx="164108" cy="179047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>
              <a:spcBef>
                <a:spcPts val="91"/>
              </a:spcBef>
            </a:pPr>
            <a:r>
              <a:rPr sz="1088" dirty="0">
                <a:latin typeface="Carlito"/>
                <a:cs typeface="Carlito"/>
              </a:rPr>
              <a:t>20</a:t>
            </a:r>
            <a:endParaRPr sz="1088">
              <a:latin typeface="Carlito"/>
              <a:cs typeface="Carlit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888378" y="666757"/>
            <a:ext cx="4762596" cy="912508"/>
          </a:xfrm>
          <a:prstGeom prst="rect">
            <a:avLst/>
          </a:prstGeom>
        </p:spPr>
        <p:txBody>
          <a:bodyPr vert="horz" wrap="square" lIns="0" tIns="69674" rIns="0" bIns="0" rtlCol="0">
            <a:spAutoFit/>
          </a:bodyPr>
          <a:lstStyle/>
          <a:p>
            <a:pPr marL="11516">
              <a:spcBef>
                <a:spcPts val="549"/>
              </a:spcBef>
            </a:pPr>
            <a:r>
              <a:rPr sz="1451" spc="-59" dirty="0">
                <a:solidFill>
                  <a:srgbClr val="2E5395"/>
                </a:solidFill>
                <a:latin typeface="Arial"/>
                <a:cs typeface="Arial"/>
              </a:rPr>
              <a:t>Calibration </a:t>
            </a:r>
            <a:r>
              <a:rPr sz="1451" spc="-18" dirty="0">
                <a:solidFill>
                  <a:srgbClr val="2E5395"/>
                </a:solidFill>
                <a:latin typeface="Arial"/>
                <a:cs typeface="Arial"/>
              </a:rPr>
              <a:t>of </a:t>
            </a:r>
            <a:r>
              <a:rPr sz="1451" spc="-45" dirty="0">
                <a:solidFill>
                  <a:srgbClr val="2E5395"/>
                </a:solidFill>
                <a:latin typeface="Arial"/>
                <a:cs typeface="Arial"/>
              </a:rPr>
              <a:t>drone </a:t>
            </a:r>
            <a:r>
              <a:rPr sz="1451" spc="-82" dirty="0">
                <a:solidFill>
                  <a:srgbClr val="2E5395"/>
                </a:solidFill>
                <a:latin typeface="Arial"/>
                <a:cs typeface="Arial"/>
              </a:rPr>
              <a:t>using </a:t>
            </a:r>
            <a:r>
              <a:rPr sz="1451" spc="-77" dirty="0">
                <a:solidFill>
                  <a:srgbClr val="2E5395"/>
                </a:solidFill>
                <a:latin typeface="Arial"/>
                <a:cs typeface="Arial"/>
              </a:rPr>
              <a:t>mission </a:t>
            </a:r>
            <a:r>
              <a:rPr sz="1451" spc="-54" dirty="0">
                <a:solidFill>
                  <a:srgbClr val="2E5395"/>
                </a:solidFill>
                <a:latin typeface="Arial"/>
                <a:cs typeface="Arial"/>
              </a:rPr>
              <a:t>planner </a:t>
            </a:r>
            <a:r>
              <a:rPr sz="1451" spc="-59" dirty="0">
                <a:solidFill>
                  <a:srgbClr val="2E5395"/>
                </a:solidFill>
                <a:latin typeface="Arial"/>
                <a:cs typeface="Arial"/>
              </a:rPr>
              <a:t>on </a:t>
            </a:r>
            <a:r>
              <a:rPr sz="1451" spc="-95" dirty="0">
                <a:solidFill>
                  <a:srgbClr val="2E5395"/>
                </a:solidFill>
                <a:latin typeface="Arial"/>
                <a:cs typeface="Arial"/>
              </a:rPr>
              <a:t>Raspberry </a:t>
            </a:r>
            <a:r>
              <a:rPr sz="1451" spc="-32" dirty="0">
                <a:solidFill>
                  <a:srgbClr val="2E5395"/>
                </a:solidFill>
                <a:latin typeface="Arial"/>
                <a:cs typeface="Arial"/>
              </a:rPr>
              <a:t>pi</a:t>
            </a:r>
            <a:r>
              <a:rPr sz="1451" spc="-168" dirty="0">
                <a:solidFill>
                  <a:srgbClr val="2E5395"/>
                </a:solidFill>
                <a:latin typeface="Arial"/>
                <a:cs typeface="Arial"/>
              </a:rPr>
              <a:t> </a:t>
            </a:r>
            <a:r>
              <a:rPr sz="1451" spc="-254" dirty="0">
                <a:solidFill>
                  <a:srgbClr val="2E5395"/>
                </a:solidFill>
                <a:latin typeface="Arial"/>
                <a:cs typeface="Arial"/>
              </a:rPr>
              <a:t>OS</a:t>
            </a:r>
            <a:endParaRPr sz="1451" dirty="0">
              <a:latin typeface="Arial"/>
              <a:cs typeface="Arial"/>
            </a:endParaRPr>
          </a:p>
          <a:p>
            <a:pPr marL="11516">
              <a:spcBef>
                <a:spcPts val="367"/>
              </a:spcBef>
            </a:pPr>
            <a:r>
              <a:rPr sz="1179" spc="-204" dirty="0">
                <a:solidFill>
                  <a:srgbClr val="2E5395"/>
                </a:solidFill>
                <a:latin typeface="Arial"/>
                <a:cs typeface="Arial"/>
              </a:rPr>
              <a:t>STEP </a:t>
            </a:r>
            <a:r>
              <a:rPr sz="1179" spc="-41" dirty="0">
                <a:solidFill>
                  <a:srgbClr val="2E5395"/>
                </a:solidFill>
                <a:latin typeface="Arial"/>
                <a:cs typeface="Arial"/>
              </a:rPr>
              <a:t>1: </a:t>
            </a:r>
            <a:r>
              <a:rPr sz="1179" spc="-45" dirty="0">
                <a:solidFill>
                  <a:srgbClr val="2E5395"/>
                </a:solidFill>
                <a:latin typeface="Arial"/>
                <a:cs typeface="Arial"/>
              </a:rPr>
              <a:t>Getting</a:t>
            </a:r>
            <a:r>
              <a:rPr sz="1179" spc="-73" dirty="0">
                <a:solidFill>
                  <a:srgbClr val="2E5395"/>
                </a:solidFill>
                <a:latin typeface="Arial"/>
                <a:cs typeface="Arial"/>
              </a:rPr>
              <a:t> </a:t>
            </a:r>
            <a:r>
              <a:rPr sz="1179" spc="-32" dirty="0">
                <a:solidFill>
                  <a:srgbClr val="2E5395"/>
                </a:solidFill>
                <a:latin typeface="Arial"/>
                <a:cs typeface="Arial"/>
              </a:rPr>
              <a:t>started.</a:t>
            </a:r>
            <a:endParaRPr sz="1179" dirty="0">
              <a:latin typeface="Arial"/>
              <a:cs typeface="Arial"/>
            </a:endParaRPr>
          </a:p>
          <a:p>
            <a:pPr marL="426105" indent="-207870">
              <a:spcBef>
                <a:spcPts val="199"/>
              </a:spcBef>
              <a:buFont typeface="Symbol"/>
              <a:buChar char=""/>
              <a:tabLst>
                <a:tab pos="426105" algn="l"/>
                <a:tab pos="426680" algn="l"/>
              </a:tabLst>
            </a:pPr>
            <a:r>
              <a:rPr sz="1088" spc="-5" dirty="0">
                <a:latin typeface="Carlito"/>
                <a:cs typeface="Carlito"/>
              </a:rPr>
              <a:t>Connect the Raspberry pi board </a:t>
            </a:r>
            <a:r>
              <a:rPr sz="1088" dirty="0">
                <a:latin typeface="Carlito"/>
                <a:cs typeface="Carlito"/>
              </a:rPr>
              <a:t>to APM 2.8 </a:t>
            </a:r>
            <a:r>
              <a:rPr sz="1088" spc="-5" dirty="0">
                <a:latin typeface="Carlito"/>
                <a:cs typeface="Carlito"/>
              </a:rPr>
              <a:t>using </a:t>
            </a:r>
            <a:r>
              <a:rPr sz="1088" dirty="0">
                <a:latin typeface="Carlito"/>
                <a:cs typeface="Carlito"/>
              </a:rPr>
              <a:t>a </a:t>
            </a:r>
            <a:r>
              <a:rPr sz="1088" spc="-5" dirty="0">
                <a:latin typeface="Carlito"/>
                <a:cs typeface="Carlito"/>
              </a:rPr>
              <a:t>Type-B </a:t>
            </a:r>
            <a:r>
              <a:rPr sz="1088" dirty="0">
                <a:latin typeface="Carlito"/>
                <a:cs typeface="Carlito"/>
              </a:rPr>
              <a:t>USB cable.</a:t>
            </a:r>
          </a:p>
          <a:p>
            <a:pPr marL="426105" indent="-207870">
              <a:spcBef>
                <a:spcPts val="185"/>
              </a:spcBef>
              <a:buFont typeface="Symbol"/>
              <a:buChar char=""/>
              <a:tabLst>
                <a:tab pos="426105" algn="l"/>
                <a:tab pos="426680" algn="l"/>
              </a:tabLst>
            </a:pPr>
            <a:r>
              <a:rPr sz="1088" dirty="0">
                <a:latin typeface="Carlito"/>
                <a:cs typeface="Carlito"/>
              </a:rPr>
              <a:t>Open </a:t>
            </a:r>
            <a:r>
              <a:rPr sz="1088" spc="-5" dirty="0">
                <a:latin typeface="Carlito"/>
                <a:cs typeface="Carlito"/>
              </a:rPr>
              <a:t>mission planner using the desktop icon created </a:t>
            </a:r>
            <a:r>
              <a:rPr sz="1088" dirty="0">
                <a:latin typeface="Carlito"/>
                <a:cs typeface="Carlito"/>
              </a:rPr>
              <a:t>in </a:t>
            </a:r>
            <a:r>
              <a:rPr sz="1088" spc="-5" dirty="0">
                <a:latin typeface="Carlito"/>
                <a:cs typeface="Carlito"/>
              </a:rPr>
              <a:t>the previous</a:t>
            </a:r>
            <a:r>
              <a:rPr sz="1088" spc="86" dirty="0">
                <a:latin typeface="Carlito"/>
                <a:cs typeface="Carlito"/>
              </a:rPr>
              <a:t> </a:t>
            </a:r>
            <a:r>
              <a:rPr sz="1088" spc="-5" dirty="0">
                <a:latin typeface="Carlito"/>
                <a:cs typeface="Carlito"/>
              </a:rPr>
              <a:t>section.</a:t>
            </a:r>
            <a:endParaRPr sz="1088" dirty="0">
              <a:latin typeface="Carlito"/>
              <a:cs typeface="Carlito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295597" y="1701544"/>
            <a:ext cx="8130559" cy="438831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2"/>
          </a:p>
        </p:txBody>
      </p:sp>
      <p:sp>
        <p:nvSpPr>
          <p:cNvPr id="5" name="object 5"/>
          <p:cNvSpPr/>
          <p:nvPr/>
        </p:nvSpPr>
        <p:spPr>
          <a:xfrm>
            <a:off x="1524000" y="276393"/>
            <a:ext cx="9144576" cy="6304638"/>
          </a:xfrm>
          <a:custGeom>
            <a:avLst/>
            <a:gdLst/>
            <a:ahLst/>
            <a:cxnLst/>
            <a:rect l="l" t="t" r="r" b="b"/>
            <a:pathLst>
              <a:path w="10084435" h="6952615">
                <a:moveTo>
                  <a:pt x="10084041" y="6946405"/>
                </a:moveTo>
                <a:lnTo>
                  <a:pt x="10077958" y="6946405"/>
                </a:lnTo>
                <a:lnTo>
                  <a:pt x="6096" y="6946405"/>
                </a:lnTo>
                <a:lnTo>
                  <a:pt x="0" y="6946405"/>
                </a:lnTo>
                <a:lnTo>
                  <a:pt x="0" y="6952488"/>
                </a:lnTo>
                <a:lnTo>
                  <a:pt x="6096" y="6952488"/>
                </a:lnTo>
                <a:lnTo>
                  <a:pt x="10077958" y="6952488"/>
                </a:lnTo>
                <a:lnTo>
                  <a:pt x="10084041" y="6952488"/>
                </a:lnTo>
                <a:lnTo>
                  <a:pt x="10084041" y="6946405"/>
                </a:lnTo>
                <a:close/>
              </a:path>
              <a:path w="10084435" h="6952615">
                <a:moveTo>
                  <a:pt x="10084041" y="0"/>
                </a:moveTo>
                <a:lnTo>
                  <a:pt x="10077958" y="0"/>
                </a:lnTo>
                <a:lnTo>
                  <a:pt x="6096" y="0"/>
                </a:lnTo>
                <a:lnTo>
                  <a:pt x="0" y="0"/>
                </a:lnTo>
                <a:lnTo>
                  <a:pt x="0" y="6946392"/>
                </a:lnTo>
                <a:lnTo>
                  <a:pt x="6096" y="6946392"/>
                </a:lnTo>
                <a:lnTo>
                  <a:pt x="6096" y="6096"/>
                </a:lnTo>
                <a:lnTo>
                  <a:pt x="10077958" y="6096"/>
                </a:lnTo>
                <a:lnTo>
                  <a:pt x="10077958" y="6946392"/>
                </a:lnTo>
                <a:lnTo>
                  <a:pt x="10084041" y="6946392"/>
                </a:lnTo>
                <a:lnTo>
                  <a:pt x="10084041" y="0"/>
                </a:lnTo>
                <a:close/>
              </a:path>
            </a:pathLst>
          </a:custGeom>
          <a:solidFill>
            <a:srgbClr val="D0CECE"/>
          </a:solidFill>
        </p:spPr>
        <p:txBody>
          <a:bodyPr wrap="square" lIns="0" tIns="0" rIns="0" bIns="0" rtlCol="0"/>
          <a:lstStyle/>
          <a:p>
            <a:endParaRPr sz="1632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748763" y="389252"/>
            <a:ext cx="164108" cy="179047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>
              <a:spcBef>
                <a:spcPts val="91"/>
              </a:spcBef>
            </a:pPr>
            <a:r>
              <a:rPr sz="1088" dirty="0">
                <a:latin typeface="Carlito"/>
                <a:cs typeface="Carlito"/>
              </a:rPr>
              <a:t>21</a:t>
            </a:r>
            <a:endParaRPr sz="1088">
              <a:latin typeface="Carlito"/>
              <a:cs typeface="Carlit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088303" y="820378"/>
            <a:ext cx="7524338" cy="207067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218811" indent="-207870">
              <a:spcBef>
                <a:spcPts val="91"/>
              </a:spcBef>
              <a:buFont typeface="Symbol"/>
              <a:buChar char=""/>
              <a:tabLst>
                <a:tab pos="218811" algn="l"/>
                <a:tab pos="219387" algn="l"/>
              </a:tabLst>
            </a:pPr>
            <a:r>
              <a:rPr sz="1270" spc="-5" dirty="0">
                <a:latin typeface="Carlito"/>
                <a:cs typeface="Carlito"/>
              </a:rPr>
              <a:t>Select “/dev/serial/by-id/usb-Arduino_ww….” port </a:t>
            </a:r>
            <a:r>
              <a:rPr sz="1270" dirty="0">
                <a:latin typeface="Carlito"/>
                <a:cs typeface="Carlito"/>
              </a:rPr>
              <a:t>from </a:t>
            </a:r>
            <a:r>
              <a:rPr sz="1270" spc="-5" dirty="0">
                <a:latin typeface="Carlito"/>
                <a:cs typeface="Carlito"/>
              </a:rPr>
              <a:t>the dropdown menu </a:t>
            </a:r>
            <a:r>
              <a:rPr sz="1270" dirty="0">
                <a:latin typeface="Carlito"/>
                <a:cs typeface="Carlito"/>
              </a:rPr>
              <a:t>in </a:t>
            </a:r>
            <a:r>
              <a:rPr sz="1270" spc="-5" dirty="0">
                <a:latin typeface="Carlito"/>
                <a:cs typeface="Carlito"/>
              </a:rPr>
              <a:t>the top right</a:t>
            </a:r>
            <a:r>
              <a:rPr sz="1270" spc="68" dirty="0">
                <a:latin typeface="Carlito"/>
                <a:cs typeface="Carlito"/>
              </a:rPr>
              <a:t> </a:t>
            </a:r>
            <a:r>
              <a:rPr sz="1270" spc="-5" dirty="0">
                <a:latin typeface="Carlito"/>
                <a:cs typeface="Carlito"/>
              </a:rPr>
              <a:t>corner.</a:t>
            </a:r>
            <a:endParaRPr sz="1270" dirty="0">
              <a:latin typeface="Carlito"/>
              <a:cs typeface="Carlito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295597" y="1234438"/>
            <a:ext cx="8038083" cy="43445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2"/>
          </a:p>
        </p:txBody>
      </p:sp>
      <p:sp>
        <p:nvSpPr>
          <p:cNvPr id="5" name="object 5"/>
          <p:cNvSpPr/>
          <p:nvPr/>
        </p:nvSpPr>
        <p:spPr>
          <a:xfrm>
            <a:off x="1524000" y="276393"/>
            <a:ext cx="9144576" cy="6304638"/>
          </a:xfrm>
          <a:custGeom>
            <a:avLst/>
            <a:gdLst/>
            <a:ahLst/>
            <a:cxnLst/>
            <a:rect l="l" t="t" r="r" b="b"/>
            <a:pathLst>
              <a:path w="10084435" h="6952615">
                <a:moveTo>
                  <a:pt x="10084041" y="6946405"/>
                </a:moveTo>
                <a:lnTo>
                  <a:pt x="10077958" y="6946405"/>
                </a:lnTo>
                <a:lnTo>
                  <a:pt x="6096" y="6946405"/>
                </a:lnTo>
                <a:lnTo>
                  <a:pt x="0" y="6946405"/>
                </a:lnTo>
                <a:lnTo>
                  <a:pt x="0" y="6952488"/>
                </a:lnTo>
                <a:lnTo>
                  <a:pt x="6096" y="6952488"/>
                </a:lnTo>
                <a:lnTo>
                  <a:pt x="10077958" y="6952488"/>
                </a:lnTo>
                <a:lnTo>
                  <a:pt x="10084041" y="6952488"/>
                </a:lnTo>
                <a:lnTo>
                  <a:pt x="10084041" y="6946405"/>
                </a:lnTo>
                <a:close/>
              </a:path>
              <a:path w="10084435" h="6952615">
                <a:moveTo>
                  <a:pt x="10084041" y="0"/>
                </a:moveTo>
                <a:lnTo>
                  <a:pt x="10077958" y="0"/>
                </a:lnTo>
                <a:lnTo>
                  <a:pt x="6096" y="0"/>
                </a:lnTo>
                <a:lnTo>
                  <a:pt x="0" y="0"/>
                </a:lnTo>
                <a:lnTo>
                  <a:pt x="0" y="6946392"/>
                </a:lnTo>
                <a:lnTo>
                  <a:pt x="6096" y="6946392"/>
                </a:lnTo>
                <a:lnTo>
                  <a:pt x="6096" y="6096"/>
                </a:lnTo>
                <a:lnTo>
                  <a:pt x="10077958" y="6096"/>
                </a:lnTo>
                <a:lnTo>
                  <a:pt x="10077958" y="6946392"/>
                </a:lnTo>
                <a:lnTo>
                  <a:pt x="10084041" y="6946392"/>
                </a:lnTo>
                <a:lnTo>
                  <a:pt x="10084041" y="0"/>
                </a:lnTo>
                <a:close/>
              </a:path>
            </a:pathLst>
          </a:custGeom>
          <a:solidFill>
            <a:srgbClr val="D0CECE"/>
          </a:solidFill>
        </p:spPr>
        <p:txBody>
          <a:bodyPr wrap="square" lIns="0" tIns="0" rIns="0" bIns="0" rtlCol="0"/>
          <a:lstStyle/>
          <a:p>
            <a:endParaRPr sz="1632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E1364B3-AA79-4D47-A545-EBB7B2E5A3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1642" y="1341483"/>
            <a:ext cx="7834008" cy="52577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D928583-90F4-4B4D-A4E7-44FEC2C06F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563"/>
            <a:ext cx="10515600" cy="1325563"/>
          </a:xfrm>
        </p:spPr>
        <p:txBody>
          <a:bodyPr/>
          <a:lstStyle/>
          <a:p>
            <a:pPr algn="ctr"/>
            <a:r>
              <a:rPr lang="en-IN" b="1" dirty="0"/>
              <a:t>Directions of motors w.r.t the frames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409DFD-523B-406E-B1A3-06F06FC869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3087479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748763" y="389252"/>
            <a:ext cx="164108" cy="179047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>
              <a:spcBef>
                <a:spcPts val="91"/>
              </a:spcBef>
            </a:pPr>
            <a:r>
              <a:rPr sz="1088" dirty="0">
                <a:latin typeface="Carlito"/>
                <a:cs typeface="Carlito"/>
              </a:rPr>
              <a:t>22</a:t>
            </a:r>
            <a:endParaRPr sz="1088">
              <a:latin typeface="Carlito"/>
              <a:cs typeface="Carlit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57401" y="870365"/>
            <a:ext cx="6142374" cy="207067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218811" indent="-207870">
              <a:spcBef>
                <a:spcPts val="91"/>
              </a:spcBef>
              <a:buFont typeface="Symbol"/>
              <a:buChar char=""/>
              <a:tabLst>
                <a:tab pos="218811" algn="l"/>
                <a:tab pos="219387" algn="l"/>
              </a:tabLst>
            </a:pPr>
            <a:r>
              <a:rPr sz="1270" dirty="0">
                <a:latin typeface="Carlito"/>
                <a:cs typeface="Carlito"/>
              </a:rPr>
              <a:t>Open </a:t>
            </a:r>
            <a:r>
              <a:rPr sz="1270" spc="-5" dirty="0">
                <a:latin typeface="Carlito"/>
                <a:cs typeface="Carlito"/>
              </a:rPr>
              <a:t>the “Setup” menu </a:t>
            </a:r>
            <a:r>
              <a:rPr sz="1270" dirty="0">
                <a:latin typeface="Carlito"/>
                <a:cs typeface="Carlito"/>
              </a:rPr>
              <a:t>from </a:t>
            </a:r>
            <a:r>
              <a:rPr sz="1270" spc="-5" dirty="0">
                <a:latin typeface="Carlito"/>
                <a:cs typeface="Carlito"/>
              </a:rPr>
              <a:t>the top left corner, </a:t>
            </a:r>
            <a:r>
              <a:rPr sz="1270" dirty="0">
                <a:latin typeface="Carlito"/>
                <a:cs typeface="Carlito"/>
              </a:rPr>
              <a:t>select </a:t>
            </a:r>
            <a:r>
              <a:rPr sz="1270" spc="-5" dirty="0">
                <a:latin typeface="Carlito"/>
                <a:cs typeface="Carlito"/>
              </a:rPr>
              <a:t>“Firmware</a:t>
            </a:r>
            <a:r>
              <a:rPr sz="1270" spc="23" dirty="0">
                <a:latin typeface="Carlito"/>
                <a:cs typeface="Carlito"/>
              </a:rPr>
              <a:t> </a:t>
            </a:r>
            <a:r>
              <a:rPr sz="1270" spc="-5" dirty="0">
                <a:latin typeface="Carlito"/>
                <a:cs typeface="Carlito"/>
              </a:rPr>
              <a:t>legacy”.</a:t>
            </a:r>
            <a:endParaRPr sz="1270" dirty="0">
              <a:latin typeface="Carlito"/>
              <a:cs typeface="Carlito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226499" y="1378508"/>
            <a:ext cx="8152901" cy="440213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2"/>
          </a:p>
        </p:txBody>
      </p:sp>
      <p:sp>
        <p:nvSpPr>
          <p:cNvPr id="5" name="object 5"/>
          <p:cNvSpPr/>
          <p:nvPr/>
        </p:nvSpPr>
        <p:spPr>
          <a:xfrm>
            <a:off x="1524000" y="276393"/>
            <a:ext cx="9144576" cy="6304638"/>
          </a:xfrm>
          <a:custGeom>
            <a:avLst/>
            <a:gdLst/>
            <a:ahLst/>
            <a:cxnLst/>
            <a:rect l="l" t="t" r="r" b="b"/>
            <a:pathLst>
              <a:path w="10084435" h="6952615">
                <a:moveTo>
                  <a:pt x="10084041" y="6946405"/>
                </a:moveTo>
                <a:lnTo>
                  <a:pt x="10077958" y="6946405"/>
                </a:lnTo>
                <a:lnTo>
                  <a:pt x="6096" y="6946405"/>
                </a:lnTo>
                <a:lnTo>
                  <a:pt x="0" y="6946405"/>
                </a:lnTo>
                <a:lnTo>
                  <a:pt x="0" y="6952488"/>
                </a:lnTo>
                <a:lnTo>
                  <a:pt x="6096" y="6952488"/>
                </a:lnTo>
                <a:lnTo>
                  <a:pt x="10077958" y="6952488"/>
                </a:lnTo>
                <a:lnTo>
                  <a:pt x="10084041" y="6952488"/>
                </a:lnTo>
                <a:lnTo>
                  <a:pt x="10084041" y="6946405"/>
                </a:lnTo>
                <a:close/>
              </a:path>
              <a:path w="10084435" h="6952615">
                <a:moveTo>
                  <a:pt x="10084041" y="0"/>
                </a:moveTo>
                <a:lnTo>
                  <a:pt x="10077958" y="0"/>
                </a:lnTo>
                <a:lnTo>
                  <a:pt x="6096" y="0"/>
                </a:lnTo>
                <a:lnTo>
                  <a:pt x="0" y="0"/>
                </a:lnTo>
                <a:lnTo>
                  <a:pt x="0" y="6946392"/>
                </a:lnTo>
                <a:lnTo>
                  <a:pt x="6096" y="6946392"/>
                </a:lnTo>
                <a:lnTo>
                  <a:pt x="6096" y="6096"/>
                </a:lnTo>
                <a:lnTo>
                  <a:pt x="10077958" y="6096"/>
                </a:lnTo>
                <a:lnTo>
                  <a:pt x="10077958" y="6946392"/>
                </a:lnTo>
                <a:lnTo>
                  <a:pt x="10084041" y="6946392"/>
                </a:lnTo>
                <a:lnTo>
                  <a:pt x="10084041" y="0"/>
                </a:lnTo>
                <a:close/>
              </a:path>
            </a:pathLst>
          </a:custGeom>
          <a:solidFill>
            <a:srgbClr val="D0CECE"/>
          </a:solidFill>
        </p:spPr>
        <p:txBody>
          <a:bodyPr wrap="square" lIns="0" tIns="0" rIns="0" bIns="0" rtlCol="0"/>
          <a:lstStyle/>
          <a:p>
            <a:endParaRPr sz="1632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748763" y="389252"/>
            <a:ext cx="164108" cy="179047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>
              <a:spcBef>
                <a:spcPts val="91"/>
              </a:spcBef>
            </a:pPr>
            <a:r>
              <a:rPr sz="1088" dirty="0">
                <a:latin typeface="Carlito"/>
                <a:cs typeface="Carlito"/>
              </a:rPr>
              <a:t>23</a:t>
            </a:r>
            <a:endParaRPr sz="1088">
              <a:latin typeface="Carlito"/>
              <a:cs typeface="Carlit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088303" y="871823"/>
            <a:ext cx="4276721" cy="234895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218811" indent="-207870">
              <a:spcBef>
                <a:spcPts val="91"/>
              </a:spcBef>
              <a:buFont typeface="Symbol"/>
              <a:buChar char=""/>
              <a:tabLst>
                <a:tab pos="218811" algn="l"/>
                <a:tab pos="219387" algn="l"/>
              </a:tabLst>
            </a:pPr>
            <a:r>
              <a:rPr sz="1451" spc="-5" dirty="0">
                <a:latin typeface="Carlito"/>
                <a:cs typeface="Carlito"/>
              </a:rPr>
              <a:t>Select “Firmware</a:t>
            </a:r>
            <a:r>
              <a:rPr sz="1451" spc="-23" dirty="0">
                <a:latin typeface="Carlito"/>
                <a:cs typeface="Carlito"/>
              </a:rPr>
              <a:t> </a:t>
            </a:r>
            <a:r>
              <a:rPr sz="1451" spc="-5" dirty="0">
                <a:latin typeface="Carlito"/>
                <a:cs typeface="Carlito"/>
              </a:rPr>
              <a:t>Legacy”.</a:t>
            </a:r>
            <a:endParaRPr sz="1451" dirty="0">
              <a:latin typeface="Carlito"/>
              <a:cs typeface="Carlito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915557" y="1471989"/>
            <a:ext cx="8360887" cy="45141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2"/>
          </a:p>
        </p:txBody>
      </p:sp>
      <p:sp>
        <p:nvSpPr>
          <p:cNvPr id="5" name="object 5"/>
          <p:cNvSpPr/>
          <p:nvPr/>
        </p:nvSpPr>
        <p:spPr>
          <a:xfrm>
            <a:off x="1524000" y="276393"/>
            <a:ext cx="9144576" cy="6304638"/>
          </a:xfrm>
          <a:custGeom>
            <a:avLst/>
            <a:gdLst/>
            <a:ahLst/>
            <a:cxnLst/>
            <a:rect l="l" t="t" r="r" b="b"/>
            <a:pathLst>
              <a:path w="10084435" h="6952615">
                <a:moveTo>
                  <a:pt x="10084041" y="6946405"/>
                </a:moveTo>
                <a:lnTo>
                  <a:pt x="10077958" y="6946405"/>
                </a:lnTo>
                <a:lnTo>
                  <a:pt x="6096" y="6946405"/>
                </a:lnTo>
                <a:lnTo>
                  <a:pt x="0" y="6946405"/>
                </a:lnTo>
                <a:lnTo>
                  <a:pt x="0" y="6952488"/>
                </a:lnTo>
                <a:lnTo>
                  <a:pt x="6096" y="6952488"/>
                </a:lnTo>
                <a:lnTo>
                  <a:pt x="10077958" y="6952488"/>
                </a:lnTo>
                <a:lnTo>
                  <a:pt x="10084041" y="6952488"/>
                </a:lnTo>
                <a:lnTo>
                  <a:pt x="10084041" y="6946405"/>
                </a:lnTo>
                <a:close/>
              </a:path>
              <a:path w="10084435" h="6952615">
                <a:moveTo>
                  <a:pt x="10084041" y="0"/>
                </a:moveTo>
                <a:lnTo>
                  <a:pt x="10077958" y="0"/>
                </a:lnTo>
                <a:lnTo>
                  <a:pt x="6096" y="0"/>
                </a:lnTo>
                <a:lnTo>
                  <a:pt x="0" y="0"/>
                </a:lnTo>
                <a:lnTo>
                  <a:pt x="0" y="6946392"/>
                </a:lnTo>
                <a:lnTo>
                  <a:pt x="6096" y="6946392"/>
                </a:lnTo>
                <a:lnTo>
                  <a:pt x="6096" y="6096"/>
                </a:lnTo>
                <a:lnTo>
                  <a:pt x="10077958" y="6096"/>
                </a:lnTo>
                <a:lnTo>
                  <a:pt x="10077958" y="6946392"/>
                </a:lnTo>
                <a:lnTo>
                  <a:pt x="10084041" y="6946392"/>
                </a:lnTo>
                <a:lnTo>
                  <a:pt x="10084041" y="0"/>
                </a:lnTo>
                <a:close/>
              </a:path>
            </a:pathLst>
          </a:custGeom>
          <a:solidFill>
            <a:srgbClr val="D0CECE"/>
          </a:solidFill>
        </p:spPr>
        <p:txBody>
          <a:bodyPr wrap="square" lIns="0" tIns="0" rIns="0" bIns="0" rtlCol="0"/>
          <a:lstStyle/>
          <a:p>
            <a:endParaRPr sz="1632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748763" y="389252"/>
            <a:ext cx="164108" cy="179047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>
              <a:spcBef>
                <a:spcPts val="91"/>
              </a:spcBef>
            </a:pPr>
            <a:r>
              <a:rPr sz="1088" dirty="0">
                <a:latin typeface="Carlito"/>
                <a:cs typeface="Carlito"/>
              </a:rPr>
              <a:t>24</a:t>
            </a:r>
            <a:endParaRPr sz="1088">
              <a:latin typeface="Carlito"/>
              <a:cs typeface="Carlit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095672" y="734975"/>
            <a:ext cx="4898605" cy="207067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218811" indent="-207870">
              <a:spcBef>
                <a:spcPts val="91"/>
              </a:spcBef>
              <a:buFont typeface="Symbol"/>
              <a:buChar char=""/>
              <a:tabLst>
                <a:tab pos="218811" algn="l"/>
                <a:tab pos="219387" algn="l"/>
              </a:tabLst>
            </a:pPr>
            <a:r>
              <a:rPr sz="1270" spc="-5" dirty="0">
                <a:latin typeface="Carlito"/>
                <a:cs typeface="Carlito"/>
              </a:rPr>
              <a:t>Select </a:t>
            </a:r>
            <a:r>
              <a:rPr sz="1270" dirty="0">
                <a:latin typeface="Carlito"/>
                <a:cs typeface="Carlito"/>
              </a:rPr>
              <a:t>the </a:t>
            </a:r>
            <a:r>
              <a:rPr sz="1270" spc="-5" dirty="0">
                <a:latin typeface="Carlito"/>
                <a:cs typeface="Carlito"/>
              </a:rPr>
              <a:t>appropriate icon that matches your frame </a:t>
            </a:r>
            <a:r>
              <a:rPr sz="1270" dirty="0">
                <a:latin typeface="Carlito"/>
                <a:cs typeface="Carlito"/>
              </a:rPr>
              <a:t>(i.e.,</a:t>
            </a:r>
            <a:r>
              <a:rPr sz="1270" spc="41" dirty="0">
                <a:latin typeface="Carlito"/>
                <a:cs typeface="Carlito"/>
              </a:rPr>
              <a:t> </a:t>
            </a:r>
            <a:r>
              <a:rPr sz="1270" dirty="0">
                <a:latin typeface="Carlito"/>
                <a:cs typeface="Carlito"/>
              </a:rPr>
              <a:t>Quad)</a:t>
            </a:r>
          </a:p>
        </p:txBody>
      </p:sp>
      <p:sp>
        <p:nvSpPr>
          <p:cNvPr id="4" name="object 4"/>
          <p:cNvSpPr/>
          <p:nvPr/>
        </p:nvSpPr>
        <p:spPr>
          <a:xfrm>
            <a:off x="2226499" y="1364192"/>
            <a:ext cx="8062037" cy="43530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2"/>
          </a:p>
        </p:txBody>
      </p:sp>
      <p:sp>
        <p:nvSpPr>
          <p:cNvPr id="5" name="object 5"/>
          <p:cNvSpPr/>
          <p:nvPr/>
        </p:nvSpPr>
        <p:spPr>
          <a:xfrm>
            <a:off x="1524000" y="276393"/>
            <a:ext cx="9144576" cy="6304638"/>
          </a:xfrm>
          <a:custGeom>
            <a:avLst/>
            <a:gdLst/>
            <a:ahLst/>
            <a:cxnLst/>
            <a:rect l="l" t="t" r="r" b="b"/>
            <a:pathLst>
              <a:path w="10084435" h="6952615">
                <a:moveTo>
                  <a:pt x="10084041" y="6946405"/>
                </a:moveTo>
                <a:lnTo>
                  <a:pt x="10077958" y="6946405"/>
                </a:lnTo>
                <a:lnTo>
                  <a:pt x="6096" y="6946405"/>
                </a:lnTo>
                <a:lnTo>
                  <a:pt x="0" y="6946405"/>
                </a:lnTo>
                <a:lnTo>
                  <a:pt x="0" y="6952488"/>
                </a:lnTo>
                <a:lnTo>
                  <a:pt x="6096" y="6952488"/>
                </a:lnTo>
                <a:lnTo>
                  <a:pt x="10077958" y="6952488"/>
                </a:lnTo>
                <a:lnTo>
                  <a:pt x="10084041" y="6952488"/>
                </a:lnTo>
                <a:lnTo>
                  <a:pt x="10084041" y="6946405"/>
                </a:lnTo>
                <a:close/>
              </a:path>
              <a:path w="10084435" h="6952615">
                <a:moveTo>
                  <a:pt x="10084041" y="0"/>
                </a:moveTo>
                <a:lnTo>
                  <a:pt x="10077958" y="0"/>
                </a:lnTo>
                <a:lnTo>
                  <a:pt x="6096" y="0"/>
                </a:lnTo>
                <a:lnTo>
                  <a:pt x="0" y="0"/>
                </a:lnTo>
                <a:lnTo>
                  <a:pt x="0" y="6946392"/>
                </a:lnTo>
                <a:lnTo>
                  <a:pt x="6096" y="6946392"/>
                </a:lnTo>
                <a:lnTo>
                  <a:pt x="6096" y="6096"/>
                </a:lnTo>
                <a:lnTo>
                  <a:pt x="10077958" y="6096"/>
                </a:lnTo>
                <a:lnTo>
                  <a:pt x="10077958" y="6946392"/>
                </a:lnTo>
                <a:lnTo>
                  <a:pt x="10084041" y="6946392"/>
                </a:lnTo>
                <a:lnTo>
                  <a:pt x="10084041" y="0"/>
                </a:lnTo>
                <a:close/>
              </a:path>
            </a:pathLst>
          </a:custGeom>
          <a:solidFill>
            <a:srgbClr val="D0CECE"/>
          </a:solidFill>
        </p:spPr>
        <p:txBody>
          <a:bodyPr wrap="square" lIns="0" tIns="0" rIns="0" bIns="0" rtlCol="0"/>
          <a:lstStyle/>
          <a:p>
            <a:endParaRPr sz="1632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748763" y="389252"/>
            <a:ext cx="164108" cy="179047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>
              <a:spcBef>
                <a:spcPts val="91"/>
              </a:spcBef>
            </a:pPr>
            <a:r>
              <a:rPr sz="1088" dirty="0">
                <a:latin typeface="Carlito"/>
                <a:cs typeface="Carlito"/>
              </a:rPr>
              <a:t>25</a:t>
            </a:r>
            <a:endParaRPr sz="1088">
              <a:latin typeface="Carlito"/>
              <a:cs typeface="Carlit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095672" y="734975"/>
            <a:ext cx="4207623" cy="234895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218811" indent="-207870">
              <a:spcBef>
                <a:spcPts val="91"/>
              </a:spcBef>
              <a:buFont typeface="Symbol"/>
              <a:buChar char=""/>
              <a:tabLst>
                <a:tab pos="218811" algn="l"/>
                <a:tab pos="219387" algn="l"/>
              </a:tabLst>
            </a:pPr>
            <a:r>
              <a:rPr sz="1451" spc="-5" dirty="0">
                <a:latin typeface="Carlito"/>
                <a:cs typeface="Carlito"/>
              </a:rPr>
              <a:t>Answer Yes when </a:t>
            </a:r>
            <a:r>
              <a:rPr sz="1451" dirty="0">
                <a:latin typeface="Carlito"/>
                <a:cs typeface="Carlito"/>
              </a:rPr>
              <a:t>it </a:t>
            </a:r>
            <a:r>
              <a:rPr sz="1451" spc="-5" dirty="0">
                <a:latin typeface="Carlito"/>
                <a:cs typeface="Carlito"/>
              </a:rPr>
              <a:t>asks </a:t>
            </a:r>
            <a:r>
              <a:rPr sz="1451" dirty="0">
                <a:latin typeface="Carlito"/>
                <a:cs typeface="Carlito"/>
              </a:rPr>
              <a:t>you </a:t>
            </a:r>
            <a:r>
              <a:rPr sz="1451" spc="-5" dirty="0">
                <a:latin typeface="Carlito"/>
                <a:cs typeface="Carlito"/>
              </a:rPr>
              <a:t>“Are </a:t>
            </a:r>
            <a:r>
              <a:rPr sz="1451" dirty="0">
                <a:latin typeface="Carlito"/>
                <a:cs typeface="Carlito"/>
              </a:rPr>
              <a:t>you</a:t>
            </a:r>
            <a:r>
              <a:rPr sz="1451" spc="-18" dirty="0">
                <a:latin typeface="Carlito"/>
                <a:cs typeface="Carlito"/>
              </a:rPr>
              <a:t> </a:t>
            </a:r>
            <a:r>
              <a:rPr sz="1451" spc="-5" dirty="0">
                <a:latin typeface="Carlito"/>
                <a:cs typeface="Carlito"/>
              </a:rPr>
              <a:t>sure?”.</a:t>
            </a:r>
            <a:endParaRPr sz="1451" dirty="0">
              <a:latin typeface="Carlito"/>
              <a:cs typeface="Carlito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295598" y="1391522"/>
            <a:ext cx="8104647" cy="437610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2"/>
          </a:p>
        </p:txBody>
      </p:sp>
      <p:sp>
        <p:nvSpPr>
          <p:cNvPr id="5" name="object 5"/>
          <p:cNvSpPr/>
          <p:nvPr/>
        </p:nvSpPr>
        <p:spPr>
          <a:xfrm>
            <a:off x="1524000" y="276393"/>
            <a:ext cx="9144576" cy="6304638"/>
          </a:xfrm>
          <a:custGeom>
            <a:avLst/>
            <a:gdLst/>
            <a:ahLst/>
            <a:cxnLst/>
            <a:rect l="l" t="t" r="r" b="b"/>
            <a:pathLst>
              <a:path w="10084435" h="6952615">
                <a:moveTo>
                  <a:pt x="10084041" y="6946405"/>
                </a:moveTo>
                <a:lnTo>
                  <a:pt x="10077958" y="6946405"/>
                </a:lnTo>
                <a:lnTo>
                  <a:pt x="6096" y="6946405"/>
                </a:lnTo>
                <a:lnTo>
                  <a:pt x="0" y="6946405"/>
                </a:lnTo>
                <a:lnTo>
                  <a:pt x="0" y="6952488"/>
                </a:lnTo>
                <a:lnTo>
                  <a:pt x="6096" y="6952488"/>
                </a:lnTo>
                <a:lnTo>
                  <a:pt x="10077958" y="6952488"/>
                </a:lnTo>
                <a:lnTo>
                  <a:pt x="10084041" y="6952488"/>
                </a:lnTo>
                <a:lnTo>
                  <a:pt x="10084041" y="6946405"/>
                </a:lnTo>
                <a:close/>
              </a:path>
              <a:path w="10084435" h="6952615">
                <a:moveTo>
                  <a:pt x="10084041" y="0"/>
                </a:moveTo>
                <a:lnTo>
                  <a:pt x="10077958" y="0"/>
                </a:lnTo>
                <a:lnTo>
                  <a:pt x="6096" y="0"/>
                </a:lnTo>
                <a:lnTo>
                  <a:pt x="0" y="0"/>
                </a:lnTo>
                <a:lnTo>
                  <a:pt x="0" y="6946392"/>
                </a:lnTo>
                <a:lnTo>
                  <a:pt x="6096" y="6946392"/>
                </a:lnTo>
                <a:lnTo>
                  <a:pt x="6096" y="6096"/>
                </a:lnTo>
                <a:lnTo>
                  <a:pt x="10077958" y="6096"/>
                </a:lnTo>
                <a:lnTo>
                  <a:pt x="10077958" y="6946392"/>
                </a:lnTo>
                <a:lnTo>
                  <a:pt x="10084041" y="6946392"/>
                </a:lnTo>
                <a:lnTo>
                  <a:pt x="10084041" y="0"/>
                </a:lnTo>
                <a:close/>
              </a:path>
            </a:pathLst>
          </a:custGeom>
          <a:solidFill>
            <a:srgbClr val="D0CECE"/>
          </a:solidFill>
        </p:spPr>
        <p:txBody>
          <a:bodyPr wrap="square" lIns="0" tIns="0" rIns="0" bIns="0" rtlCol="0"/>
          <a:lstStyle/>
          <a:p>
            <a:endParaRPr sz="1632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088820" y="171775"/>
            <a:ext cx="8422615" cy="1650923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R="4607" algn="r">
              <a:spcBef>
                <a:spcPts val="91"/>
              </a:spcBef>
            </a:pPr>
            <a:r>
              <a:rPr sz="1451" dirty="0">
                <a:latin typeface="Carlito"/>
                <a:cs typeface="Carlito"/>
              </a:rPr>
              <a:t>26</a:t>
            </a:r>
          </a:p>
          <a:p>
            <a:pPr>
              <a:spcBef>
                <a:spcPts val="23"/>
              </a:spcBef>
            </a:pPr>
            <a:endParaRPr sz="1270" dirty="0">
              <a:latin typeface="Carlito"/>
              <a:cs typeface="Carlito"/>
            </a:endParaRPr>
          </a:p>
          <a:p>
            <a:pPr marL="218811" marR="14395" indent="-207870">
              <a:lnSpc>
                <a:spcPct val="109200"/>
              </a:lnSpc>
              <a:buFont typeface="Symbol"/>
              <a:buChar char=""/>
              <a:tabLst>
                <a:tab pos="218811" algn="l"/>
                <a:tab pos="219387" algn="l"/>
              </a:tabLst>
            </a:pPr>
            <a:r>
              <a:rPr sz="1451" dirty="0">
                <a:latin typeface="Carlito"/>
                <a:cs typeface="Carlito"/>
              </a:rPr>
              <a:t>If all </a:t>
            </a:r>
            <a:r>
              <a:rPr sz="1451" spc="-5" dirty="0">
                <a:latin typeface="Carlito"/>
                <a:cs typeface="Carlito"/>
              </a:rPr>
              <a:t>goes well you </a:t>
            </a:r>
            <a:r>
              <a:rPr sz="1451" dirty="0">
                <a:latin typeface="Carlito"/>
                <a:cs typeface="Carlito"/>
              </a:rPr>
              <a:t>will </a:t>
            </a:r>
            <a:r>
              <a:rPr sz="1451" spc="-9" dirty="0">
                <a:latin typeface="Carlito"/>
                <a:cs typeface="Carlito"/>
              </a:rPr>
              <a:t>see </a:t>
            </a:r>
            <a:r>
              <a:rPr sz="1451" spc="-5" dirty="0">
                <a:latin typeface="Carlito"/>
                <a:cs typeface="Carlito"/>
              </a:rPr>
              <a:t>some status appear on </a:t>
            </a:r>
            <a:r>
              <a:rPr sz="1451" dirty="0">
                <a:latin typeface="Carlito"/>
                <a:cs typeface="Carlito"/>
              </a:rPr>
              <a:t>the </a:t>
            </a:r>
            <a:r>
              <a:rPr sz="1451" spc="-5" dirty="0">
                <a:latin typeface="Carlito"/>
                <a:cs typeface="Carlito"/>
              </a:rPr>
              <a:t>bottom right including the words, “erase…”, “program…”, “verify...” and “Upload  Done”. The firmware </a:t>
            </a:r>
            <a:r>
              <a:rPr sz="1451" dirty="0">
                <a:latin typeface="Carlito"/>
                <a:cs typeface="Carlito"/>
              </a:rPr>
              <a:t>has </a:t>
            </a:r>
            <a:r>
              <a:rPr sz="1451" spc="-5" dirty="0">
                <a:latin typeface="Carlito"/>
                <a:cs typeface="Carlito"/>
              </a:rPr>
              <a:t>been successfully uploaded </a:t>
            </a:r>
            <a:r>
              <a:rPr sz="1451" dirty="0">
                <a:latin typeface="Carlito"/>
                <a:cs typeface="Carlito"/>
              </a:rPr>
              <a:t>to </a:t>
            </a:r>
            <a:r>
              <a:rPr sz="1451" spc="-5" dirty="0">
                <a:latin typeface="Carlito"/>
                <a:cs typeface="Carlito"/>
              </a:rPr>
              <a:t>the</a:t>
            </a:r>
            <a:r>
              <a:rPr sz="1451" spc="-14" dirty="0">
                <a:latin typeface="Carlito"/>
                <a:cs typeface="Carlito"/>
              </a:rPr>
              <a:t> </a:t>
            </a:r>
            <a:r>
              <a:rPr sz="1451" spc="-5" dirty="0">
                <a:latin typeface="Carlito"/>
                <a:cs typeface="Carlito"/>
              </a:rPr>
              <a:t>board.</a:t>
            </a:r>
            <a:endParaRPr sz="1451" dirty="0">
              <a:latin typeface="Carlito"/>
              <a:cs typeface="Carlito"/>
            </a:endParaRPr>
          </a:p>
          <a:p>
            <a:pPr marL="218811" indent="-207870">
              <a:spcBef>
                <a:spcPts val="195"/>
              </a:spcBef>
              <a:buFont typeface="Symbol"/>
              <a:buChar char=""/>
              <a:tabLst>
                <a:tab pos="218811" algn="l"/>
                <a:tab pos="219387" algn="l"/>
              </a:tabLst>
            </a:pPr>
            <a:r>
              <a:rPr sz="1451" spc="-5" dirty="0">
                <a:latin typeface="Carlito"/>
                <a:cs typeface="Carlito"/>
              </a:rPr>
              <a:t>It usually </a:t>
            </a:r>
            <a:r>
              <a:rPr sz="1451" dirty="0">
                <a:latin typeface="Carlito"/>
                <a:cs typeface="Carlito"/>
              </a:rPr>
              <a:t>takes a </a:t>
            </a:r>
            <a:r>
              <a:rPr sz="1451" spc="-5" dirty="0">
                <a:latin typeface="Carlito"/>
                <a:cs typeface="Carlito"/>
              </a:rPr>
              <a:t>few seconds for the bootloader </a:t>
            </a:r>
            <a:r>
              <a:rPr sz="1451" dirty="0">
                <a:latin typeface="Carlito"/>
                <a:cs typeface="Carlito"/>
              </a:rPr>
              <a:t>to </a:t>
            </a:r>
            <a:r>
              <a:rPr sz="1451" spc="-5" dirty="0">
                <a:latin typeface="Carlito"/>
                <a:cs typeface="Carlito"/>
              </a:rPr>
              <a:t>exit and enter the main code after </a:t>
            </a:r>
            <a:r>
              <a:rPr sz="1451" dirty="0">
                <a:latin typeface="Carlito"/>
                <a:cs typeface="Carlito"/>
              </a:rPr>
              <a:t>programming </a:t>
            </a:r>
            <a:r>
              <a:rPr sz="1451" spc="-5" dirty="0">
                <a:latin typeface="Carlito"/>
                <a:cs typeface="Carlito"/>
              </a:rPr>
              <a:t>or </a:t>
            </a:r>
            <a:r>
              <a:rPr sz="1451" dirty="0">
                <a:latin typeface="Carlito"/>
                <a:cs typeface="Carlito"/>
              </a:rPr>
              <a:t>a</a:t>
            </a:r>
            <a:r>
              <a:rPr sz="1451" spc="73" dirty="0">
                <a:latin typeface="Carlito"/>
                <a:cs typeface="Carlito"/>
              </a:rPr>
              <a:t> </a:t>
            </a:r>
            <a:r>
              <a:rPr sz="1451" spc="-5" dirty="0">
                <a:latin typeface="Carlito"/>
                <a:cs typeface="Carlito"/>
              </a:rPr>
              <a:t>power-up.</a:t>
            </a:r>
            <a:endParaRPr sz="1451" dirty="0">
              <a:latin typeface="Carlito"/>
              <a:cs typeface="Carlito"/>
            </a:endParaRPr>
          </a:p>
          <a:p>
            <a:pPr marL="218811" indent="-207870">
              <a:spcBef>
                <a:spcPts val="272"/>
              </a:spcBef>
              <a:buClr>
                <a:srgbClr val="2E5395"/>
              </a:buClr>
              <a:buSzPct val="108333"/>
              <a:buFont typeface="Symbol"/>
              <a:buChar char=""/>
              <a:tabLst>
                <a:tab pos="218811" algn="l"/>
                <a:tab pos="219387" algn="l"/>
              </a:tabLst>
            </a:pPr>
            <a:r>
              <a:rPr sz="1451" dirty="0">
                <a:latin typeface="Carlito"/>
                <a:cs typeface="Carlito"/>
              </a:rPr>
              <a:t>Press</a:t>
            </a:r>
            <a:r>
              <a:rPr sz="1451" spc="-5" dirty="0">
                <a:latin typeface="Carlito"/>
                <a:cs typeface="Carlito"/>
              </a:rPr>
              <a:t> CONNECT.</a:t>
            </a:r>
            <a:endParaRPr sz="1451" dirty="0">
              <a:latin typeface="Carlito"/>
              <a:cs typeface="Carlito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090099" y="1999397"/>
            <a:ext cx="8147258" cy="43990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2"/>
          </a:p>
        </p:txBody>
      </p:sp>
      <p:sp>
        <p:nvSpPr>
          <p:cNvPr id="4" name="object 4"/>
          <p:cNvSpPr/>
          <p:nvPr/>
        </p:nvSpPr>
        <p:spPr>
          <a:xfrm>
            <a:off x="1524000" y="276393"/>
            <a:ext cx="9144576" cy="6304638"/>
          </a:xfrm>
          <a:custGeom>
            <a:avLst/>
            <a:gdLst/>
            <a:ahLst/>
            <a:cxnLst/>
            <a:rect l="l" t="t" r="r" b="b"/>
            <a:pathLst>
              <a:path w="10084435" h="6952615">
                <a:moveTo>
                  <a:pt x="10084041" y="6946405"/>
                </a:moveTo>
                <a:lnTo>
                  <a:pt x="10077958" y="6946405"/>
                </a:lnTo>
                <a:lnTo>
                  <a:pt x="6096" y="6946405"/>
                </a:lnTo>
                <a:lnTo>
                  <a:pt x="0" y="6946405"/>
                </a:lnTo>
                <a:lnTo>
                  <a:pt x="0" y="6952488"/>
                </a:lnTo>
                <a:lnTo>
                  <a:pt x="6096" y="6952488"/>
                </a:lnTo>
                <a:lnTo>
                  <a:pt x="10077958" y="6952488"/>
                </a:lnTo>
                <a:lnTo>
                  <a:pt x="10084041" y="6952488"/>
                </a:lnTo>
                <a:lnTo>
                  <a:pt x="10084041" y="6946405"/>
                </a:lnTo>
                <a:close/>
              </a:path>
              <a:path w="10084435" h="6952615">
                <a:moveTo>
                  <a:pt x="10084041" y="0"/>
                </a:moveTo>
                <a:lnTo>
                  <a:pt x="10077958" y="0"/>
                </a:lnTo>
                <a:lnTo>
                  <a:pt x="6096" y="0"/>
                </a:lnTo>
                <a:lnTo>
                  <a:pt x="0" y="0"/>
                </a:lnTo>
                <a:lnTo>
                  <a:pt x="0" y="6946392"/>
                </a:lnTo>
                <a:lnTo>
                  <a:pt x="6096" y="6946392"/>
                </a:lnTo>
                <a:lnTo>
                  <a:pt x="6096" y="6096"/>
                </a:lnTo>
                <a:lnTo>
                  <a:pt x="10077958" y="6096"/>
                </a:lnTo>
                <a:lnTo>
                  <a:pt x="10077958" y="6946392"/>
                </a:lnTo>
                <a:lnTo>
                  <a:pt x="10084041" y="6946392"/>
                </a:lnTo>
                <a:lnTo>
                  <a:pt x="10084041" y="0"/>
                </a:lnTo>
                <a:close/>
              </a:path>
            </a:pathLst>
          </a:custGeom>
          <a:solidFill>
            <a:srgbClr val="D0CECE"/>
          </a:solidFill>
        </p:spPr>
        <p:txBody>
          <a:bodyPr wrap="square" lIns="0" tIns="0" rIns="0" bIns="0" rtlCol="0"/>
          <a:lstStyle/>
          <a:p>
            <a:endParaRPr sz="1632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748763" y="389252"/>
            <a:ext cx="164108" cy="179047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>
              <a:spcBef>
                <a:spcPts val="91"/>
              </a:spcBef>
            </a:pPr>
            <a:r>
              <a:rPr sz="1088" dirty="0">
                <a:latin typeface="Carlito"/>
                <a:cs typeface="Carlito"/>
              </a:rPr>
              <a:t>27</a:t>
            </a:r>
            <a:endParaRPr sz="1088">
              <a:latin typeface="Carlito"/>
              <a:cs typeface="Carlit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888377" y="700601"/>
            <a:ext cx="7934320" cy="676566"/>
          </a:xfrm>
          <a:prstGeom prst="rect">
            <a:avLst/>
          </a:prstGeom>
        </p:spPr>
        <p:txBody>
          <a:bodyPr vert="horz" wrap="square" lIns="0" tIns="38579" rIns="0" bIns="0" rtlCol="0">
            <a:spAutoFit/>
          </a:bodyPr>
          <a:lstStyle/>
          <a:p>
            <a:pPr marL="11516">
              <a:spcBef>
                <a:spcPts val="303"/>
              </a:spcBef>
            </a:pPr>
            <a:r>
              <a:rPr sz="1270" spc="-208" dirty="0">
                <a:solidFill>
                  <a:srgbClr val="2E5395"/>
                </a:solidFill>
                <a:latin typeface="Arial"/>
                <a:cs typeface="Arial"/>
              </a:rPr>
              <a:t>STEP </a:t>
            </a:r>
            <a:r>
              <a:rPr sz="1270" spc="-41" dirty="0">
                <a:solidFill>
                  <a:srgbClr val="2E5395"/>
                </a:solidFill>
                <a:latin typeface="Arial"/>
                <a:cs typeface="Arial"/>
              </a:rPr>
              <a:t>2: </a:t>
            </a:r>
            <a:r>
              <a:rPr sz="1270" spc="-68" dirty="0">
                <a:solidFill>
                  <a:srgbClr val="2E5395"/>
                </a:solidFill>
                <a:latin typeface="Arial"/>
                <a:cs typeface="Arial"/>
              </a:rPr>
              <a:t>Selecting </a:t>
            </a:r>
            <a:r>
              <a:rPr sz="1270" spc="-77" dirty="0">
                <a:solidFill>
                  <a:srgbClr val="2E5395"/>
                </a:solidFill>
                <a:latin typeface="Arial"/>
                <a:cs typeface="Arial"/>
              </a:rPr>
              <a:t>Frame</a:t>
            </a:r>
            <a:r>
              <a:rPr sz="1270" spc="-68" dirty="0">
                <a:solidFill>
                  <a:srgbClr val="2E5395"/>
                </a:solidFill>
                <a:latin typeface="Arial"/>
                <a:cs typeface="Arial"/>
              </a:rPr>
              <a:t> </a:t>
            </a:r>
            <a:r>
              <a:rPr sz="1270" spc="-86" dirty="0">
                <a:solidFill>
                  <a:srgbClr val="2E5395"/>
                </a:solidFill>
                <a:latin typeface="Arial"/>
                <a:cs typeface="Arial"/>
              </a:rPr>
              <a:t>Type</a:t>
            </a:r>
            <a:endParaRPr sz="1270" dirty="0">
              <a:latin typeface="Arial"/>
              <a:cs typeface="Arial"/>
            </a:endParaRPr>
          </a:p>
          <a:p>
            <a:pPr marL="426105" indent="-207870">
              <a:spcBef>
                <a:spcPts val="199"/>
              </a:spcBef>
              <a:buFont typeface="Symbol"/>
              <a:buChar char=""/>
              <a:tabLst>
                <a:tab pos="426105" algn="l"/>
                <a:tab pos="426680" algn="l"/>
              </a:tabLst>
            </a:pPr>
            <a:r>
              <a:rPr sz="1270" dirty="0">
                <a:latin typeface="Carlito"/>
                <a:cs typeface="Carlito"/>
              </a:rPr>
              <a:t>Under </a:t>
            </a:r>
            <a:r>
              <a:rPr sz="1270" b="1" spc="-5" dirty="0">
                <a:latin typeface="Carlito"/>
                <a:cs typeface="Carlito"/>
              </a:rPr>
              <a:t>Setup </a:t>
            </a:r>
            <a:r>
              <a:rPr sz="1270" b="1" dirty="0">
                <a:latin typeface="Carlito"/>
                <a:cs typeface="Carlito"/>
              </a:rPr>
              <a:t>| </a:t>
            </a:r>
            <a:r>
              <a:rPr sz="1270" b="1" spc="-5" dirty="0">
                <a:latin typeface="Carlito"/>
                <a:cs typeface="Carlito"/>
              </a:rPr>
              <a:t>Mandatory</a:t>
            </a:r>
            <a:r>
              <a:rPr sz="1270" b="1" spc="-9" dirty="0">
                <a:latin typeface="Carlito"/>
                <a:cs typeface="Carlito"/>
              </a:rPr>
              <a:t> </a:t>
            </a:r>
            <a:r>
              <a:rPr sz="1270" b="1" spc="-5" dirty="0">
                <a:latin typeface="Carlito"/>
                <a:cs typeface="Carlito"/>
              </a:rPr>
              <a:t>Hardware</a:t>
            </a:r>
            <a:r>
              <a:rPr sz="1270" spc="-5" dirty="0">
                <a:latin typeface="Carlito"/>
                <a:cs typeface="Carlito"/>
              </a:rPr>
              <a:t>.</a:t>
            </a:r>
            <a:endParaRPr sz="1270" dirty="0">
              <a:latin typeface="Carlito"/>
              <a:cs typeface="Carlito"/>
            </a:endParaRPr>
          </a:p>
          <a:p>
            <a:pPr marL="426105" indent="-207870">
              <a:spcBef>
                <a:spcPts val="181"/>
              </a:spcBef>
              <a:buFont typeface="Symbol"/>
              <a:buChar char=""/>
              <a:tabLst>
                <a:tab pos="426105" algn="l"/>
                <a:tab pos="426680" algn="l"/>
              </a:tabLst>
            </a:pPr>
            <a:r>
              <a:rPr sz="1270" spc="-5" dirty="0">
                <a:latin typeface="Carlito"/>
                <a:cs typeface="Carlito"/>
              </a:rPr>
              <a:t>Select </a:t>
            </a:r>
            <a:r>
              <a:rPr sz="1270" b="1" spc="-5" dirty="0">
                <a:latin typeface="Carlito"/>
                <a:cs typeface="Carlito"/>
              </a:rPr>
              <a:t>Frame </a:t>
            </a:r>
            <a:r>
              <a:rPr sz="1270" b="1" dirty="0">
                <a:latin typeface="Carlito"/>
                <a:cs typeface="Carlito"/>
              </a:rPr>
              <a:t>type </a:t>
            </a:r>
            <a:r>
              <a:rPr sz="1270" dirty="0">
                <a:latin typeface="Carlito"/>
                <a:cs typeface="Carlito"/>
              </a:rPr>
              <a:t>from </a:t>
            </a:r>
            <a:r>
              <a:rPr sz="1270" spc="-5" dirty="0">
                <a:latin typeface="Carlito"/>
                <a:cs typeface="Carlito"/>
              </a:rPr>
              <a:t>the left-side menu </a:t>
            </a:r>
            <a:r>
              <a:rPr sz="1270" dirty="0">
                <a:latin typeface="Carlito"/>
                <a:cs typeface="Carlito"/>
              </a:rPr>
              <a:t>and </a:t>
            </a:r>
            <a:r>
              <a:rPr sz="1270" spc="-5" dirty="0">
                <a:latin typeface="Carlito"/>
                <a:cs typeface="Carlito"/>
              </a:rPr>
              <a:t>then choose </a:t>
            </a:r>
            <a:r>
              <a:rPr sz="1270" dirty="0">
                <a:latin typeface="Carlito"/>
                <a:cs typeface="Carlito"/>
              </a:rPr>
              <a:t>“ ‘X’ . ‘Y6A’</a:t>
            </a:r>
            <a:r>
              <a:rPr sz="1270" spc="-5" dirty="0">
                <a:latin typeface="Carlito"/>
                <a:cs typeface="Carlito"/>
              </a:rPr>
              <a:t> </a:t>
            </a:r>
            <a:r>
              <a:rPr sz="1270" dirty="0">
                <a:latin typeface="Carlito"/>
                <a:cs typeface="Carlito"/>
              </a:rPr>
              <a:t>”.</a:t>
            </a:r>
          </a:p>
        </p:txBody>
      </p:sp>
      <p:sp>
        <p:nvSpPr>
          <p:cNvPr id="4" name="object 4"/>
          <p:cNvSpPr/>
          <p:nvPr/>
        </p:nvSpPr>
        <p:spPr>
          <a:xfrm>
            <a:off x="1900585" y="1595293"/>
            <a:ext cx="7934320" cy="42840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2"/>
          </a:p>
        </p:txBody>
      </p:sp>
      <p:sp>
        <p:nvSpPr>
          <p:cNvPr id="5" name="object 5"/>
          <p:cNvSpPr/>
          <p:nvPr/>
        </p:nvSpPr>
        <p:spPr>
          <a:xfrm>
            <a:off x="1524000" y="276393"/>
            <a:ext cx="9144576" cy="6304638"/>
          </a:xfrm>
          <a:custGeom>
            <a:avLst/>
            <a:gdLst/>
            <a:ahLst/>
            <a:cxnLst/>
            <a:rect l="l" t="t" r="r" b="b"/>
            <a:pathLst>
              <a:path w="10084435" h="6952615">
                <a:moveTo>
                  <a:pt x="10084041" y="6946405"/>
                </a:moveTo>
                <a:lnTo>
                  <a:pt x="10077958" y="6946405"/>
                </a:lnTo>
                <a:lnTo>
                  <a:pt x="6096" y="6946405"/>
                </a:lnTo>
                <a:lnTo>
                  <a:pt x="0" y="6946405"/>
                </a:lnTo>
                <a:lnTo>
                  <a:pt x="0" y="6952488"/>
                </a:lnTo>
                <a:lnTo>
                  <a:pt x="6096" y="6952488"/>
                </a:lnTo>
                <a:lnTo>
                  <a:pt x="10077958" y="6952488"/>
                </a:lnTo>
                <a:lnTo>
                  <a:pt x="10084041" y="6952488"/>
                </a:lnTo>
                <a:lnTo>
                  <a:pt x="10084041" y="6946405"/>
                </a:lnTo>
                <a:close/>
              </a:path>
              <a:path w="10084435" h="6952615">
                <a:moveTo>
                  <a:pt x="10084041" y="0"/>
                </a:moveTo>
                <a:lnTo>
                  <a:pt x="10077958" y="0"/>
                </a:lnTo>
                <a:lnTo>
                  <a:pt x="6096" y="0"/>
                </a:lnTo>
                <a:lnTo>
                  <a:pt x="0" y="0"/>
                </a:lnTo>
                <a:lnTo>
                  <a:pt x="0" y="6946392"/>
                </a:lnTo>
                <a:lnTo>
                  <a:pt x="6096" y="6946392"/>
                </a:lnTo>
                <a:lnTo>
                  <a:pt x="6096" y="6096"/>
                </a:lnTo>
                <a:lnTo>
                  <a:pt x="10077958" y="6096"/>
                </a:lnTo>
                <a:lnTo>
                  <a:pt x="10077958" y="6946392"/>
                </a:lnTo>
                <a:lnTo>
                  <a:pt x="10084041" y="6946392"/>
                </a:lnTo>
                <a:lnTo>
                  <a:pt x="10084041" y="0"/>
                </a:lnTo>
                <a:close/>
              </a:path>
            </a:pathLst>
          </a:custGeom>
          <a:solidFill>
            <a:srgbClr val="D0CECE"/>
          </a:solidFill>
        </p:spPr>
        <p:txBody>
          <a:bodyPr wrap="square" lIns="0" tIns="0" rIns="0" bIns="0" rtlCol="0"/>
          <a:lstStyle/>
          <a:p>
            <a:endParaRPr sz="1632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748763" y="389253"/>
            <a:ext cx="164108" cy="402505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>
              <a:spcBef>
                <a:spcPts val="91"/>
              </a:spcBef>
            </a:pPr>
            <a:r>
              <a:rPr sz="1270" dirty="0">
                <a:latin typeface="Carlito"/>
                <a:cs typeface="Carlito"/>
              </a:rPr>
              <a:t>2</a:t>
            </a:r>
            <a:r>
              <a:rPr lang="en-IN" sz="1270" dirty="0">
                <a:latin typeface="Carlito"/>
                <a:cs typeface="Carlito"/>
              </a:rPr>
              <a:t>8</a:t>
            </a:r>
            <a:endParaRPr sz="1270" dirty="0">
              <a:latin typeface="Carlito"/>
              <a:cs typeface="Carlit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888378" y="700601"/>
            <a:ext cx="8353517" cy="676566"/>
          </a:xfrm>
          <a:prstGeom prst="rect">
            <a:avLst/>
          </a:prstGeom>
        </p:spPr>
        <p:txBody>
          <a:bodyPr vert="horz" wrap="square" lIns="0" tIns="38579" rIns="0" bIns="0" rtlCol="0">
            <a:spAutoFit/>
          </a:bodyPr>
          <a:lstStyle/>
          <a:p>
            <a:pPr marL="11516">
              <a:spcBef>
                <a:spcPts val="303"/>
              </a:spcBef>
            </a:pPr>
            <a:r>
              <a:rPr sz="1270" spc="-204" dirty="0">
                <a:solidFill>
                  <a:srgbClr val="2E5395"/>
                </a:solidFill>
                <a:latin typeface="Arial"/>
                <a:cs typeface="Arial"/>
              </a:rPr>
              <a:t>STEP </a:t>
            </a:r>
            <a:r>
              <a:rPr sz="1270" spc="-41" dirty="0">
                <a:solidFill>
                  <a:srgbClr val="2E5395"/>
                </a:solidFill>
                <a:latin typeface="Arial"/>
                <a:cs typeface="Arial"/>
              </a:rPr>
              <a:t>3: </a:t>
            </a:r>
            <a:r>
              <a:rPr sz="1270" spc="-50" dirty="0">
                <a:solidFill>
                  <a:srgbClr val="2E5395"/>
                </a:solidFill>
                <a:latin typeface="Arial"/>
                <a:cs typeface="Arial"/>
              </a:rPr>
              <a:t>Calibration </a:t>
            </a:r>
            <a:r>
              <a:rPr sz="1270" spc="-9" dirty="0">
                <a:solidFill>
                  <a:srgbClr val="2E5395"/>
                </a:solidFill>
                <a:latin typeface="Arial"/>
                <a:cs typeface="Arial"/>
              </a:rPr>
              <a:t>of</a:t>
            </a:r>
            <a:r>
              <a:rPr sz="1270" spc="-100" dirty="0">
                <a:solidFill>
                  <a:srgbClr val="2E5395"/>
                </a:solidFill>
                <a:latin typeface="Arial"/>
                <a:cs typeface="Arial"/>
              </a:rPr>
              <a:t> </a:t>
            </a:r>
            <a:r>
              <a:rPr sz="1270" spc="-50" dirty="0">
                <a:solidFill>
                  <a:srgbClr val="2E5395"/>
                </a:solidFill>
                <a:latin typeface="Arial"/>
                <a:cs typeface="Arial"/>
              </a:rPr>
              <a:t>Accelerometer</a:t>
            </a:r>
            <a:endParaRPr sz="1270" dirty="0">
              <a:latin typeface="Arial"/>
              <a:cs typeface="Arial"/>
            </a:endParaRPr>
          </a:p>
          <a:p>
            <a:pPr marL="426105" indent="-207870">
              <a:spcBef>
                <a:spcPts val="199"/>
              </a:spcBef>
              <a:buFont typeface="Symbol"/>
              <a:buChar char=""/>
              <a:tabLst>
                <a:tab pos="426105" algn="l"/>
                <a:tab pos="426680" algn="l"/>
              </a:tabLst>
            </a:pPr>
            <a:r>
              <a:rPr sz="1270" dirty="0">
                <a:latin typeface="Carlito"/>
                <a:cs typeface="Carlito"/>
              </a:rPr>
              <a:t>Under </a:t>
            </a:r>
            <a:r>
              <a:rPr sz="1270" b="1" spc="-5" dirty="0">
                <a:latin typeface="Carlito"/>
                <a:cs typeface="Carlito"/>
              </a:rPr>
              <a:t>Setup </a:t>
            </a:r>
            <a:r>
              <a:rPr sz="1270" b="1" dirty="0">
                <a:latin typeface="Carlito"/>
                <a:cs typeface="Carlito"/>
              </a:rPr>
              <a:t>| </a:t>
            </a:r>
            <a:r>
              <a:rPr sz="1270" b="1" spc="-5" dirty="0">
                <a:latin typeface="Carlito"/>
                <a:cs typeface="Carlito"/>
              </a:rPr>
              <a:t>Mandatory</a:t>
            </a:r>
            <a:r>
              <a:rPr sz="1270" b="1" spc="-9" dirty="0">
                <a:latin typeface="Carlito"/>
                <a:cs typeface="Carlito"/>
              </a:rPr>
              <a:t> </a:t>
            </a:r>
            <a:r>
              <a:rPr sz="1270" b="1" spc="-5" dirty="0">
                <a:latin typeface="Carlito"/>
                <a:cs typeface="Carlito"/>
              </a:rPr>
              <a:t>Hardware</a:t>
            </a:r>
            <a:r>
              <a:rPr sz="1270" spc="-5" dirty="0">
                <a:latin typeface="Carlito"/>
                <a:cs typeface="Carlito"/>
              </a:rPr>
              <a:t>.</a:t>
            </a:r>
            <a:endParaRPr sz="1270" dirty="0">
              <a:latin typeface="Carlito"/>
              <a:cs typeface="Carlito"/>
            </a:endParaRPr>
          </a:p>
          <a:p>
            <a:pPr marL="426105" indent="-207870">
              <a:spcBef>
                <a:spcPts val="181"/>
              </a:spcBef>
              <a:buFont typeface="Symbol"/>
              <a:buChar char=""/>
              <a:tabLst>
                <a:tab pos="426105" algn="l"/>
                <a:tab pos="426680" algn="l"/>
              </a:tabLst>
            </a:pPr>
            <a:r>
              <a:rPr sz="1270" dirty="0">
                <a:latin typeface="Carlito"/>
                <a:cs typeface="Carlito"/>
              </a:rPr>
              <a:t>Select </a:t>
            </a:r>
            <a:r>
              <a:rPr sz="1270" b="1" spc="-5" dirty="0">
                <a:latin typeface="Carlito"/>
                <a:cs typeface="Carlito"/>
              </a:rPr>
              <a:t>Accel Calibration </a:t>
            </a:r>
            <a:r>
              <a:rPr sz="1270" spc="-5" dirty="0">
                <a:latin typeface="Carlito"/>
                <a:cs typeface="Carlito"/>
              </a:rPr>
              <a:t>from the left-side</a:t>
            </a:r>
            <a:r>
              <a:rPr sz="1270" spc="9" dirty="0">
                <a:latin typeface="Carlito"/>
                <a:cs typeface="Carlito"/>
              </a:rPr>
              <a:t> </a:t>
            </a:r>
            <a:r>
              <a:rPr sz="1270" spc="-5" dirty="0">
                <a:latin typeface="Carlito"/>
                <a:cs typeface="Carlito"/>
              </a:rPr>
              <a:t>menu.</a:t>
            </a:r>
            <a:endParaRPr sz="1270" dirty="0">
              <a:latin typeface="Carlito"/>
              <a:cs typeface="Carlito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073805" y="1563348"/>
            <a:ext cx="8146337" cy="43946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14"/>
          </a:p>
        </p:txBody>
      </p:sp>
      <p:sp>
        <p:nvSpPr>
          <p:cNvPr id="5" name="object 5"/>
          <p:cNvSpPr/>
          <p:nvPr/>
        </p:nvSpPr>
        <p:spPr>
          <a:xfrm>
            <a:off x="1524000" y="276393"/>
            <a:ext cx="9144576" cy="6304638"/>
          </a:xfrm>
          <a:custGeom>
            <a:avLst/>
            <a:gdLst/>
            <a:ahLst/>
            <a:cxnLst/>
            <a:rect l="l" t="t" r="r" b="b"/>
            <a:pathLst>
              <a:path w="10084435" h="6952615">
                <a:moveTo>
                  <a:pt x="10084041" y="6946405"/>
                </a:moveTo>
                <a:lnTo>
                  <a:pt x="10077958" y="6946405"/>
                </a:lnTo>
                <a:lnTo>
                  <a:pt x="6096" y="6946405"/>
                </a:lnTo>
                <a:lnTo>
                  <a:pt x="0" y="6946405"/>
                </a:lnTo>
                <a:lnTo>
                  <a:pt x="0" y="6952488"/>
                </a:lnTo>
                <a:lnTo>
                  <a:pt x="6096" y="6952488"/>
                </a:lnTo>
                <a:lnTo>
                  <a:pt x="10077958" y="6952488"/>
                </a:lnTo>
                <a:lnTo>
                  <a:pt x="10084041" y="6952488"/>
                </a:lnTo>
                <a:lnTo>
                  <a:pt x="10084041" y="6946405"/>
                </a:lnTo>
                <a:close/>
              </a:path>
              <a:path w="10084435" h="6952615">
                <a:moveTo>
                  <a:pt x="10084041" y="0"/>
                </a:moveTo>
                <a:lnTo>
                  <a:pt x="10077958" y="0"/>
                </a:lnTo>
                <a:lnTo>
                  <a:pt x="6096" y="0"/>
                </a:lnTo>
                <a:lnTo>
                  <a:pt x="0" y="0"/>
                </a:lnTo>
                <a:lnTo>
                  <a:pt x="0" y="6946392"/>
                </a:lnTo>
                <a:lnTo>
                  <a:pt x="6096" y="6946392"/>
                </a:lnTo>
                <a:lnTo>
                  <a:pt x="6096" y="6096"/>
                </a:lnTo>
                <a:lnTo>
                  <a:pt x="10077958" y="6096"/>
                </a:lnTo>
                <a:lnTo>
                  <a:pt x="10077958" y="6946392"/>
                </a:lnTo>
                <a:lnTo>
                  <a:pt x="10084041" y="6946392"/>
                </a:lnTo>
                <a:lnTo>
                  <a:pt x="10084041" y="0"/>
                </a:lnTo>
                <a:close/>
              </a:path>
            </a:pathLst>
          </a:custGeom>
          <a:solidFill>
            <a:srgbClr val="D0CECE"/>
          </a:solidFill>
        </p:spPr>
        <p:txBody>
          <a:bodyPr wrap="square" lIns="0" tIns="0" rIns="0" bIns="0" rtlCol="0"/>
          <a:lstStyle/>
          <a:p>
            <a:endParaRPr sz="1814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748763" y="389252"/>
            <a:ext cx="164108" cy="179047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>
              <a:spcBef>
                <a:spcPts val="91"/>
              </a:spcBef>
            </a:pPr>
            <a:r>
              <a:rPr sz="1088" dirty="0">
                <a:latin typeface="Carlito"/>
                <a:cs typeface="Carlito"/>
              </a:rPr>
              <a:t>29</a:t>
            </a:r>
            <a:endParaRPr sz="1088">
              <a:latin typeface="Carlito"/>
              <a:cs typeface="Carlit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57401" y="860193"/>
            <a:ext cx="5105900" cy="207067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218811" indent="-207870">
              <a:spcBef>
                <a:spcPts val="91"/>
              </a:spcBef>
              <a:buFont typeface="Symbol"/>
              <a:buChar char=""/>
              <a:tabLst>
                <a:tab pos="218811" algn="l"/>
                <a:tab pos="219387" algn="l"/>
              </a:tabLst>
            </a:pPr>
            <a:r>
              <a:rPr sz="1270" spc="-5" dirty="0">
                <a:latin typeface="Carlito"/>
                <a:cs typeface="Carlito"/>
              </a:rPr>
              <a:t>Click </a:t>
            </a:r>
            <a:r>
              <a:rPr sz="1270" b="1" spc="-5" dirty="0">
                <a:latin typeface="Carlito"/>
                <a:cs typeface="Carlito"/>
              </a:rPr>
              <a:t>Calibrate Accel </a:t>
            </a:r>
            <a:r>
              <a:rPr sz="1270" spc="-5" dirty="0">
                <a:latin typeface="Carlito"/>
                <a:cs typeface="Carlito"/>
              </a:rPr>
              <a:t>to start the</a:t>
            </a:r>
            <a:r>
              <a:rPr sz="1270" spc="27" dirty="0">
                <a:latin typeface="Carlito"/>
                <a:cs typeface="Carlito"/>
              </a:rPr>
              <a:t> </a:t>
            </a:r>
            <a:r>
              <a:rPr sz="1270" spc="-5" dirty="0">
                <a:latin typeface="Carlito"/>
                <a:cs typeface="Carlito"/>
              </a:rPr>
              <a:t>calibration.</a:t>
            </a:r>
            <a:endParaRPr sz="1270" dirty="0">
              <a:latin typeface="Carlito"/>
              <a:cs typeface="Carlito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912102" y="1382425"/>
            <a:ext cx="8367796" cy="451188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2"/>
          </a:p>
        </p:txBody>
      </p:sp>
      <p:sp>
        <p:nvSpPr>
          <p:cNvPr id="5" name="object 5"/>
          <p:cNvSpPr/>
          <p:nvPr/>
        </p:nvSpPr>
        <p:spPr>
          <a:xfrm>
            <a:off x="1524000" y="276393"/>
            <a:ext cx="9144576" cy="6304638"/>
          </a:xfrm>
          <a:custGeom>
            <a:avLst/>
            <a:gdLst/>
            <a:ahLst/>
            <a:cxnLst/>
            <a:rect l="l" t="t" r="r" b="b"/>
            <a:pathLst>
              <a:path w="10084435" h="6952615">
                <a:moveTo>
                  <a:pt x="10084041" y="6946405"/>
                </a:moveTo>
                <a:lnTo>
                  <a:pt x="10077958" y="6946405"/>
                </a:lnTo>
                <a:lnTo>
                  <a:pt x="6096" y="6946405"/>
                </a:lnTo>
                <a:lnTo>
                  <a:pt x="0" y="6946405"/>
                </a:lnTo>
                <a:lnTo>
                  <a:pt x="0" y="6952488"/>
                </a:lnTo>
                <a:lnTo>
                  <a:pt x="6096" y="6952488"/>
                </a:lnTo>
                <a:lnTo>
                  <a:pt x="10077958" y="6952488"/>
                </a:lnTo>
                <a:lnTo>
                  <a:pt x="10084041" y="6952488"/>
                </a:lnTo>
                <a:lnTo>
                  <a:pt x="10084041" y="6946405"/>
                </a:lnTo>
                <a:close/>
              </a:path>
              <a:path w="10084435" h="6952615">
                <a:moveTo>
                  <a:pt x="10084041" y="0"/>
                </a:moveTo>
                <a:lnTo>
                  <a:pt x="10077958" y="0"/>
                </a:lnTo>
                <a:lnTo>
                  <a:pt x="6096" y="0"/>
                </a:lnTo>
                <a:lnTo>
                  <a:pt x="0" y="0"/>
                </a:lnTo>
                <a:lnTo>
                  <a:pt x="0" y="6946392"/>
                </a:lnTo>
                <a:lnTo>
                  <a:pt x="6096" y="6946392"/>
                </a:lnTo>
                <a:lnTo>
                  <a:pt x="6096" y="6096"/>
                </a:lnTo>
                <a:lnTo>
                  <a:pt x="10077958" y="6096"/>
                </a:lnTo>
                <a:lnTo>
                  <a:pt x="10077958" y="6946392"/>
                </a:lnTo>
                <a:lnTo>
                  <a:pt x="10084041" y="6946392"/>
                </a:lnTo>
                <a:lnTo>
                  <a:pt x="10084041" y="0"/>
                </a:lnTo>
                <a:close/>
              </a:path>
            </a:pathLst>
          </a:custGeom>
          <a:solidFill>
            <a:srgbClr val="D0CECE"/>
          </a:solidFill>
        </p:spPr>
        <p:txBody>
          <a:bodyPr wrap="square" lIns="0" tIns="0" rIns="0" bIns="0" rtlCol="0"/>
          <a:lstStyle/>
          <a:p>
            <a:endParaRPr sz="1632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748763" y="389252"/>
            <a:ext cx="164108" cy="179047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>
              <a:spcBef>
                <a:spcPts val="91"/>
              </a:spcBef>
            </a:pPr>
            <a:r>
              <a:rPr sz="1088" dirty="0">
                <a:latin typeface="Carlito"/>
                <a:cs typeface="Carlito"/>
              </a:rPr>
              <a:t>30</a:t>
            </a:r>
            <a:endParaRPr sz="1088">
              <a:latin typeface="Carlito"/>
              <a:cs typeface="Carlit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095671" y="711482"/>
            <a:ext cx="7877891" cy="1115251"/>
          </a:xfrm>
          <a:prstGeom prst="rect">
            <a:avLst/>
          </a:prstGeom>
        </p:spPr>
        <p:txBody>
          <a:bodyPr vert="horz" wrap="square" lIns="0" tIns="35125" rIns="0" bIns="0" rtlCol="0">
            <a:spAutoFit/>
          </a:bodyPr>
          <a:lstStyle/>
          <a:p>
            <a:pPr marL="218811" indent="-207870">
              <a:spcBef>
                <a:spcPts val="277"/>
              </a:spcBef>
              <a:buFont typeface="Symbol"/>
              <a:buChar char=""/>
              <a:tabLst>
                <a:tab pos="218811" algn="l"/>
                <a:tab pos="219387" algn="l"/>
              </a:tabLst>
            </a:pPr>
            <a:r>
              <a:rPr sz="1270" dirty="0">
                <a:latin typeface="Carlito"/>
                <a:cs typeface="Carlito"/>
              </a:rPr>
              <a:t>Mission </a:t>
            </a:r>
            <a:r>
              <a:rPr sz="1270" spc="-5" dirty="0">
                <a:latin typeface="Carlito"/>
                <a:cs typeface="Carlito"/>
              </a:rPr>
              <a:t>Planner </a:t>
            </a:r>
            <a:r>
              <a:rPr sz="1270" dirty="0">
                <a:latin typeface="Carlito"/>
                <a:cs typeface="Carlito"/>
              </a:rPr>
              <a:t>will </a:t>
            </a:r>
            <a:r>
              <a:rPr sz="1270" spc="-5" dirty="0">
                <a:latin typeface="Carlito"/>
                <a:cs typeface="Carlito"/>
              </a:rPr>
              <a:t>prompt you </a:t>
            </a:r>
            <a:r>
              <a:rPr sz="1270" spc="5" dirty="0">
                <a:latin typeface="Carlito"/>
                <a:cs typeface="Carlito"/>
              </a:rPr>
              <a:t>to </a:t>
            </a:r>
            <a:r>
              <a:rPr sz="1270" dirty="0">
                <a:latin typeface="Carlito"/>
                <a:cs typeface="Carlito"/>
              </a:rPr>
              <a:t>place </a:t>
            </a:r>
            <a:r>
              <a:rPr sz="1270" spc="-5" dirty="0">
                <a:latin typeface="Carlito"/>
                <a:cs typeface="Carlito"/>
              </a:rPr>
              <a:t>the vehicle </a:t>
            </a:r>
            <a:r>
              <a:rPr sz="1270" dirty="0">
                <a:latin typeface="Carlito"/>
                <a:cs typeface="Carlito"/>
              </a:rPr>
              <a:t>in </a:t>
            </a:r>
            <a:r>
              <a:rPr sz="1270" spc="-5" dirty="0">
                <a:latin typeface="Carlito"/>
                <a:cs typeface="Carlito"/>
              </a:rPr>
              <a:t>each calibration</a:t>
            </a:r>
            <a:r>
              <a:rPr sz="1270" spc="5" dirty="0">
                <a:latin typeface="Carlito"/>
                <a:cs typeface="Carlito"/>
              </a:rPr>
              <a:t> </a:t>
            </a:r>
            <a:r>
              <a:rPr sz="1270" spc="-5" dirty="0">
                <a:latin typeface="Carlito"/>
                <a:cs typeface="Carlito"/>
              </a:rPr>
              <a:t>position.</a:t>
            </a:r>
            <a:endParaRPr sz="1270" dirty="0">
              <a:latin typeface="Carlito"/>
              <a:cs typeface="Carlito"/>
            </a:endParaRPr>
          </a:p>
          <a:p>
            <a:pPr marL="218811" indent="-207870">
              <a:spcBef>
                <a:spcPts val="181"/>
              </a:spcBef>
              <a:buFont typeface="Symbol"/>
              <a:buChar char=""/>
              <a:tabLst>
                <a:tab pos="218811" algn="l"/>
                <a:tab pos="219387" algn="l"/>
              </a:tabLst>
            </a:pPr>
            <a:r>
              <a:rPr sz="1270" dirty="0">
                <a:latin typeface="Carlito"/>
                <a:cs typeface="Carlito"/>
              </a:rPr>
              <a:t>Press any </a:t>
            </a:r>
            <a:r>
              <a:rPr sz="1270" spc="-5" dirty="0">
                <a:latin typeface="Carlito"/>
                <a:cs typeface="Carlito"/>
              </a:rPr>
              <a:t>key </a:t>
            </a:r>
            <a:r>
              <a:rPr sz="1270" dirty="0">
                <a:latin typeface="Carlito"/>
                <a:cs typeface="Carlito"/>
              </a:rPr>
              <a:t>to </a:t>
            </a:r>
            <a:r>
              <a:rPr sz="1270" spc="-5" dirty="0">
                <a:latin typeface="Carlito"/>
                <a:cs typeface="Carlito"/>
              </a:rPr>
              <a:t>indicate that the autopilot </a:t>
            </a:r>
            <a:r>
              <a:rPr sz="1270" dirty="0">
                <a:latin typeface="Carlito"/>
                <a:cs typeface="Carlito"/>
              </a:rPr>
              <a:t>is </a:t>
            </a:r>
            <a:r>
              <a:rPr sz="1270" spc="-9" dirty="0">
                <a:latin typeface="Carlito"/>
                <a:cs typeface="Carlito"/>
              </a:rPr>
              <a:t>in </a:t>
            </a:r>
            <a:r>
              <a:rPr sz="1270" spc="-5" dirty="0">
                <a:latin typeface="Carlito"/>
                <a:cs typeface="Carlito"/>
              </a:rPr>
              <a:t>position and then proceed </a:t>
            </a:r>
            <a:r>
              <a:rPr sz="1270" dirty="0">
                <a:latin typeface="Carlito"/>
                <a:cs typeface="Carlito"/>
              </a:rPr>
              <a:t>to </a:t>
            </a:r>
            <a:r>
              <a:rPr sz="1270" spc="-5" dirty="0">
                <a:latin typeface="Carlito"/>
                <a:cs typeface="Carlito"/>
              </a:rPr>
              <a:t>the </a:t>
            </a:r>
            <a:r>
              <a:rPr sz="1270" dirty="0">
                <a:latin typeface="Carlito"/>
                <a:cs typeface="Carlito"/>
              </a:rPr>
              <a:t>next</a:t>
            </a:r>
            <a:r>
              <a:rPr sz="1270" spc="91" dirty="0">
                <a:latin typeface="Carlito"/>
                <a:cs typeface="Carlito"/>
              </a:rPr>
              <a:t> </a:t>
            </a:r>
            <a:r>
              <a:rPr sz="1270" spc="-5" dirty="0">
                <a:latin typeface="Carlito"/>
                <a:cs typeface="Carlito"/>
              </a:rPr>
              <a:t>orientation.</a:t>
            </a:r>
            <a:endParaRPr sz="1270" dirty="0">
              <a:latin typeface="Carlito"/>
              <a:cs typeface="Carlito"/>
            </a:endParaRPr>
          </a:p>
          <a:p>
            <a:pPr marL="218811" indent="-207870">
              <a:spcBef>
                <a:spcPts val="185"/>
              </a:spcBef>
              <a:buFont typeface="Symbol"/>
              <a:buChar char=""/>
              <a:tabLst>
                <a:tab pos="218811" algn="l"/>
                <a:tab pos="219387" algn="l"/>
              </a:tabLst>
            </a:pPr>
            <a:r>
              <a:rPr sz="1270" dirty="0">
                <a:latin typeface="Carlito"/>
                <a:cs typeface="Carlito"/>
              </a:rPr>
              <a:t>The </a:t>
            </a:r>
            <a:r>
              <a:rPr sz="1270" spc="-5" dirty="0">
                <a:latin typeface="Carlito"/>
                <a:cs typeface="Carlito"/>
              </a:rPr>
              <a:t>calibration positions </a:t>
            </a:r>
            <a:r>
              <a:rPr sz="1270" dirty="0">
                <a:latin typeface="Carlito"/>
                <a:cs typeface="Carlito"/>
              </a:rPr>
              <a:t>are level, </a:t>
            </a:r>
            <a:r>
              <a:rPr sz="1270" spc="-5" dirty="0">
                <a:latin typeface="Carlito"/>
                <a:cs typeface="Carlito"/>
              </a:rPr>
              <a:t>on the </a:t>
            </a:r>
            <a:r>
              <a:rPr sz="1270" dirty="0">
                <a:latin typeface="Carlito"/>
                <a:cs typeface="Carlito"/>
              </a:rPr>
              <a:t>right </a:t>
            </a:r>
            <a:r>
              <a:rPr sz="1270" spc="-5" dirty="0">
                <a:latin typeface="Carlito"/>
                <a:cs typeface="Carlito"/>
              </a:rPr>
              <a:t>side, left side, nose down, nose </a:t>
            </a:r>
            <a:r>
              <a:rPr sz="1270" dirty="0">
                <a:latin typeface="Carlito"/>
                <a:cs typeface="Carlito"/>
              </a:rPr>
              <a:t>up, </a:t>
            </a:r>
            <a:r>
              <a:rPr sz="1270" spc="-5" dirty="0">
                <a:latin typeface="Carlito"/>
                <a:cs typeface="Carlito"/>
              </a:rPr>
              <a:t>and on </a:t>
            </a:r>
            <a:r>
              <a:rPr sz="1270" dirty="0">
                <a:latin typeface="Carlito"/>
                <a:cs typeface="Carlito"/>
              </a:rPr>
              <a:t>its</a:t>
            </a:r>
            <a:r>
              <a:rPr sz="1270" spc="68" dirty="0">
                <a:latin typeface="Carlito"/>
                <a:cs typeface="Carlito"/>
              </a:rPr>
              <a:t> </a:t>
            </a:r>
            <a:r>
              <a:rPr sz="1270" spc="-5" dirty="0">
                <a:latin typeface="Carlito"/>
                <a:cs typeface="Carlito"/>
              </a:rPr>
              <a:t>back.</a:t>
            </a:r>
            <a:endParaRPr sz="1270" dirty="0">
              <a:latin typeface="Carlito"/>
              <a:cs typeface="Carlito"/>
            </a:endParaRPr>
          </a:p>
          <a:p>
            <a:pPr marL="218811" indent="-207870">
              <a:spcBef>
                <a:spcPts val="185"/>
              </a:spcBef>
              <a:buFont typeface="Symbol"/>
              <a:buChar char=""/>
              <a:tabLst>
                <a:tab pos="218811" algn="l"/>
                <a:tab pos="219387" algn="l"/>
              </a:tabLst>
            </a:pPr>
            <a:r>
              <a:rPr sz="1270" spc="-5" dirty="0">
                <a:latin typeface="Carlito"/>
                <a:cs typeface="Carlito"/>
              </a:rPr>
              <a:t>Proceed through the required positions, using the Click when Done button after each position </a:t>
            </a:r>
            <a:r>
              <a:rPr sz="1270" dirty="0">
                <a:latin typeface="Carlito"/>
                <a:cs typeface="Carlito"/>
              </a:rPr>
              <a:t>is</a:t>
            </a:r>
            <a:r>
              <a:rPr sz="1270" spc="141" dirty="0">
                <a:latin typeface="Carlito"/>
                <a:cs typeface="Carlito"/>
              </a:rPr>
              <a:t> </a:t>
            </a:r>
            <a:r>
              <a:rPr sz="1270" spc="-5" dirty="0">
                <a:latin typeface="Carlito"/>
                <a:cs typeface="Carlito"/>
              </a:rPr>
              <a:t>reached.</a:t>
            </a:r>
            <a:endParaRPr sz="1270" dirty="0">
              <a:latin typeface="Carlito"/>
              <a:cs typeface="Carlito"/>
            </a:endParaRPr>
          </a:p>
          <a:p>
            <a:pPr marL="218811" indent="-207870">
              <a:spcBef>
                <a:spcPts val="185"/>
              </a:spcBef>
              <a:buFont typeface="Symbol"/>
              <a:buChar char=""/>
              <a:tabLst>
                <a:tab pos="218811" algn="l"/>
                <a:tab pos="219387" algn="l"/>
              </a:tabLst>
            </a:pPr>
            <a:r>
              <a:rPr sz="1270" dirty="0">
                <a:latin typeface="Carlito"/>
                <a:cs typeface="Carlito"/>
              </a:rPr>
              <a:t>When you have </a:t>
            </a:r>
            <a:r>
              <a:rPr sz="1270" spc="-5" dirty="0">
                <a:latin typeface="Carlito"/>
                <a:cs typeface="Carlito"/>
              </a:rPr>
              <a:t>completed </a:t>
            </a:r>
            <a:r>
              <a:rPr sz="1270" dirty="0">
                <a:latin typeface="Carlito"/>
                <a:cs typeface="Carlito"/>
              </a:rPr>
              <a:t>the </a:t>
            </a:r>
            <a:r>
              <a:rPr sz="1270" spc="-5" dirty="0">
                <a:latin typeface="Carlito"/>
                <a:cs typeface="Carlito"/>
              </a:rPr>
              <a:t>calibration process, </a:t>
            </a:r>
            <a:r>
              <a:rPr sz="1270" dirty="0">
                <a:latin typeface="Carlito"/>
                <a:cs typeface="Carlito"/>
              </a:rPr>
              <a:t>Mission </a:t>
            </a:r>
            <a:r>
              <a:rPr sz="1270" spc="-5" dirty="0">
                <a:latin typeface="Carlito"/>
                <a:cs typeface="Carlito"/>
              </a:rPr>
              <a:t>Planner will display “Calibration</a:t>
            </a:r>
            <a:r>
              <a:rPr sz="1270" spc="68" dirty="0">
                <a:latin typeface="Carlito"/>
                <a:cs typeface="Carlito"/>
              </a:rPr>
              <a:t> </a:t>
            </a:r>
            <a:r>
              <a:rPr sz="1270" spc="-5" dirty="0">
                <a:latin typeface="Carlito"/>
                <a:cs typeface="Carlito"/>
              </a:rPr>
              <a:t>Successful!”</a:t>
            </a:r>
            <a:endParaRPr sz="1270" dirty="0">
              <a:latin typeface="Carlito"/>
              <a:cs typeface="Carlito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998127" y="1981055"/>
            <a:ext cx="8072977" cy="435318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2"/>
          </a:p>
        </p:txBody>
      </p:sp>
      <p:sp>
        <p:nvSpPr>
          <p:cNvPr id="5" name="object 5"/>
          <p:cNvSpPr/>
          <p:nvPr/>
        </p:nvSpPr>
        <p:spPr>
          <a:xfrm>
            <a:off x="1524000" y="276393"/>
            <a:ext cx="9144576" cy="6304638"/>
          </a:xfrm>
          <a:custGeom>
            <a:avLst/>
            <a:gdLst/>
            <a:ahLst/>
            <a:cxnLst/>
            <a:rect l="l" t="t" r="r" b="b"/>
            <a:pathLst>
              <a:path w="10084435" h="6952615">
                <a:moveTo>
                  <a:pt x="10084041" y="6946405"/>
                </a:moveTo>
                <a:lnTo>
                  <a:pt x="10077958" y="6946405"/>
                </a:lnTo>
                <a:lnTo>
                  <a:pt x="6096" y="6946405"/>
                </a:lnTo>
                <a:lnTo>
                  <a:pt x="0" y="6946405"/>
                </a:lnTo>
                <a:lnTo>
                  <a:pt x="0" y="6952488"/>
                </a:lnTo>
                <a:lnTo>
                  <a:pt x="6096" y="6952488"/>
                </a:lnTo>
                <a:lnTo>
                  <a:pt x="10077958" y="6952488"/>
                </a:lnTo>
                <a:lnTo>
                  <a:pt x="10084041" y="6952488"/>
                </a:lnTo>
                <a:lnTo>
                  <a:pt x="10084041" y="6946405"/>
                </a:lnTo>
                <a:close/>
              </a:path>
              <a:path w="10084435" h="6952615">
                <a:moveTo>
                  <a:pt x="10084041" y="0"/>
                </a:moveTo>
                <a:lnTo>
                  <a:pt x="10077958" y="0"/>
                </a:lnTo>
                <a:lnTo>
                  <a:pt x="6096" y="0"/>
                </a:lnTo>
                <a:lnTo>
                  <a:pt x="0" y="0"/>
                </a:lnTo>
                <a:lnTo>
                  <a:pt x="0" y="6946392"/>
                </a:lnTo>
                <a:lnTo>
                  <a:pt x="6096" y="6946392"/>
                </a:lnTo>
                <a:lnTo>
                  <a:pt x="6096" y="6096"/>
                </a:lnTo>
                <a:lnTo>
                  <a:pt x="10077958" y="6096"/>
                </a:lnTo>
                <a:lnTo>
                  <a:pt x="10077958" y="6946392"/>
                </a:lnTo>
                <a:lnTo>
                  <a:pt x="10084041" y="6946392"/>
                </a:lnTo>
                <a:lnTo>
                  <a:pt x="10084041" y="0"/>
                </a:lnTo>
                <a:close/>
              </a:path>
            </a:pathLst>
          </a:custGeom>
          <a:solidFill>
            <a:srgbClr val="D0CECE"/>
          </a:solidFill>
        </p:spPr>
        <p:txBody>
          <a:bodyPr wrap="square" lIns="0" tIns="0" rIns="0" bIns="0" rtlCol="0"/>
          <a:lstStyle/>
          <a:p>
            <a:endParaRPr sz="1632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748763" y="389252"/>
            <a:ext cx="164108" cy="179047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>
              <a:spcBef>
                <a:spcPts val="91"/>
              </a:spcBef>
            </a:pPr>
            <a:r>
              <a:rPr sz="1088" dirty="0">
                <a:latin typeface="Carlito"/>
                <a:cs typeface="Carlito"/>
              </a:rPr>
              <a:t>31</a:t>
            </a:r>
            <a:endParaRPr sz="1088">
              <a:latin typeface="Carlito"/>
              <a:cs typeface="Carlit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888378" y="700601"/>
            <a:ext cx="6349668" cy="455480"/>
          </a:xfrm>
          <a:prstGeom prst="rect">
            <a:avLst/>
          </a:prstGeom>
        </p:spPr>
        <p:txBody>
          <a:bodyPr vert="horz" wrap="square" lIns="0" tIns="38579" rIns="0" bIns="0" rtlCol="0">
            <a:spAutoFit/>
          </a:bodyPr>
          <a:lstStyle/>
          <a:p>
            <a:pPr marL="11516">
              <a:spcBef>
                <a:spcPts val="303"/>
              </a:spcBef>
            </a:pPr>
            <a:r>
              <a:rPr sz="1270" spc="-208" dirty="0">
                <a:solidFill>
                  <a:srgbClr val="2E5395"/>
                </a:solidFill>
                <a:latin typeface="Arial"/>
                <a:cs typeface="Arial"/>
              </a:rPr>
              <a:t>STEP </a:t>
            </a:r>
            <a:r>
              <a:rPr sz="1270" spc="-41" dirty="0">
                <a:solidFill>
                  <a:srgbClr val="2E5395"/>
                </a:solidFill>
                <a:latin typeface="Arial"/>
                <a:cs typeface="Arial"/>
              </a:rPr>
              <a:t>4: </a:t>
            </a:r>
            <a:r>
              <a:rPr sz="1270" spc="-50" dirty="0">
                <a:solidFill>
                  <a:srgbClr val="2E5395"/>
                </a:solidFill>
                <a:latin typeface="Arial"/>
                <a:cs typeface="Arial"/>
              </a:rPr>
              <a:t>Calibration </a:t>
            </a:r>
            <a:r>
              <a:rPr sz="1270" spc="-9" dirty="0">
                <a:solidFill>
                  <a:srgbClr val="2E5395"/>
                </a:solidFill>
                <a:latin typeface="Arial"/>
                <a:cs typeface="Arial"/>
              </a:rPr>
              <a:t>of</a:t>
            </a:r>
            <a:r>
              <a:rPr sz="1270" spc="-91" dirty="0">
                <a:solidFill>
                  <a:srgbClr val="2E5395"/>
                </a:solidFill>
                <a:latin typeface="Arial"/>
                <a:cs typeface="Arial"/>
              </a:rPr>
              <a:t> </a:t>
            </a:r>
            <a:r>
              <a:rPr sz="1270" spc="-109" dirty="0">
                <a:solidFill>
                  <a:srgbClr val="2E5395"/>
                </a:solidFill>
                <a:latin typeface="Arial"/>
                <a:cs typeface="Arial"/>
              </a:rPr>
              <a:t>Compass</a:t>
            </a:r>
            <a:endParaRPr sz="1270" dirty="0">
              <a:latin typeface="Arial"/>
              <a:cs typeface="Arial"/>
            </a:endParaRPr>
          </a:p>
          <a:p>
            <a:pPr marL="426105" indent="-207870">
              <a:spcBef>
                <a:spcPts val="199"/>
              </a:spcBef>
              <a:buFont typeface="Symbol"/>
              <a:buChar char=""/>
              <a:tabLst>
                <a:tab pos="426105" algn="l"/>
                <a:tab pos="426680" algn="l"/>
              </a:tabLst>
            </a:pPr>
            <a:r>
              <a:rPr sz="1270" dirty="0">
                <a:latin typeface="Carlito"/>
                <a:cs typeface="Carlito"/>
              </a:rPr>
              <a:t>Under </a:t>
            </a:r>
            <a:r>
              <a:rPr sz="1270" b="1" spc="-5" dirty="0">
                <a:latin typeface="Carlito"/>
                <a:cs typeface="Carlito"/>
              </a:rPr>
              <a:t>SETUP</a:t>
            </a:r>
            <a:r>
              <a:rPr sz="1270" spc="-5" dirty="0">
                <a:latin typeface="Carlito"/>
                <a:cs typeface="Carlito"/>
              </a:rPr>
              <a:t>| </a:t>
            </a:r>
            <a:r>
              <a:rPr sz="1270" b="1" spc="-5" dirty="0">
                <a:latin typeface="Carlito"/>
                <a:cs typeface="Carlito"/>
              </a:rPr>
              <a:t>Mandatory Hardware </a:t>
            </a:r>
            <a:r>
              <a:rPr sz="1270" spc="-5" dirty="0">
                <a:latin typeface="Carlito"/>
                <a:cs typeface="Carlito"/>
              </a:rPr>
              <a:t>select</a:t>
            </a:r>
            <a:r>
              <a:rPr sz="1270" spc="23" dirty="0">
                <a:latin typeface="Carlito"/>
                <a:cs typeface="Carlito"/>
              </a:rPr>
              <a:t> </a:t>
            </a:r>
            <a:r>
              <a:rPr sz="1270" b="1" spc="-5" dirty="0">
                <a:latin typeface="Carlito"/>
                <a:cs typeface="Carlito"/>
              </a:rPr>
              <a:t>Compass</a:t>
            </a:r>
            <a:r>
              <a:rPr sz="1270" spc="-5" dirty="0">
                <a:latin typeface="Carlito"/>
                <a:cs typeface="Carlito"/>
              </a:rPr>
              <a:t>.</a:t>
            </a:r>
            <a:endParaRPr sz="1270" dirty="0">
              <a:latin typeface="Carlito"/>
              <a:cs typeface="Carlito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888377" y="1387977"/>
            <a:ext cx="8208871" cy="442862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2"/>
          </a:p>
        </p:txBody>
      </p:sp>
      <p:sp>
        <p:nvSpPr>
          <p:cNvPr id="5" name="object 5"/>
          <p:cNvSpPr/>
          <p:nvPr/>
        </p:nvSpPr>
        <p:spPr>
          <a:xfrm>
            <a:off x="1524000" y="276393"/>
            <a:ext cx="9144576" cy="6304638"/>
          </a:xfrm>
          <a:custGeom>
            <a:avLst/>
            <a:gdLst/>
            <a:ahLst/>
            <a:cxnLst/>
            <a:rect l="l" t="t" r="r" b="b"/>
            <a:pathLst>
              <a:path w="10084435" h="6952615">
                <a:moveTo>
                  <a:pt x="10084041" y="6946405"/>
                </a:moveTo>
                <a:lnTo>
                  <a:pt x="10077958" y="6946405"/>
                </a:lnTo>
                <a:lnTo>
                  <a:pt x="6096" y="6946405"/>
                </a:lnTo>
                <a:lnTo>
                  <a:pt x="0" y="6946405"/>
                </a:lnTo>
                <a:lnTo>
                  <a:pt x="0" y="6952488"/>
                </a:lnTo>
                <a:lnTo>
                  <a:pt x="6096" y="6952488"/>
                </a:lnTo>
                <a:lnTo>
                  <a:pt x="10077958" y="6952488"/>
                </a:lnTo>
                <a:lnTo>
                  <a:pt x="10084041" y="6952488"/>
                </a:lnTo>
                <a:lnTo>
                  <a:pt x="10084041" y="6946405"/>
                </a:lnTo>
                <a:close/>
              </a:path>
              <a:path w="10084435" h="6952615">
                <a:moveTo>
                  <a:pt x="10084041" y="0"/>
                </a:moveTo>
                <a:lnTo>
                  <a:pt x="10077958" y="0"/>
                </a:lnTo>
                <a:lnTo>
                  <a:pt x="6096" y="0"/>
                </a:lnTo>
                <a:lnTo>
                  <a:pt x="0" y="0"/>
                </a:lnTo>
                <a:lnTo>
                  <a:pt x="0" y="6946392"/>
                </a:lnTo>
                <a:lnTo>
                  <a:pt x="6096" y="6946392"/>
                </a:lnTo>
                <a:lnTo>
                  <a:pt x="6096" y="6096"/>
                </a:lnTo>
                <a:lnTo>
                  <a:pt x="10077958" y="6096"/>
                </a:lnTo>
                <a:lnTo>
                  <a:pt x="10077958" y="6946392"/>
                </a:lnTo>
                <a:lnTo>
                  <a:pt x="10084041" y="6946392"/>
                </a:lnTo>
                <a:lnTo>
                  <a:pt x="10084041" y="0"/>
                </a:lnTo>
                <a:close/>
              </a:path>
            </a:pathLst>
          </a:custGeom>
          <a:solidFill>
            <a:srgbClr val="D0CECE"/>
          </a:solidFill>
        </p:spPr>
        <p:txBody>
          <a:bodyPr wrap="square" lIns="0" tIns="0" rIns="0" bIns="0" rtlCol="0"/>
          <a:lstStyle/>
          <a:p>
            <a:endParaRPr sz="1632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E60E7599-6D92-4E2A-AEF0-5C8D26A15D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920902"/>
            <a:ext cx="5584371" cy="558437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B539BBE-EDF3-4214-87DD-AB5E47900B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8121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IN" sz="4000" b="1" dirty="0">
                <a:latin typeface="+mn-lt"/>
              </a:rPr>
              <a:t>MOTORS (</a:t>
            </a:r>
            <a:r>
              <a:rPr lang="en-IN" sz="4000" b="1" i="0" u="none" strike="noStrike" dirty="0">
                <a:solidFill>
                  <a:srgbClr val="000000"/>
                </a:solidFill>
                <a:effectLst/>
                <a:latin typeface="+mn-lt"/>
              </a:rPr>
              <a:t>A2212/13T)</a:t>
            </a:r>
            <a:r>
              <a:rPr lang="en-IN" sz="4000" b="1" dirty="0">
                <a:latin typeface="+mn-lt"/>
              </a:rPr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A7677E-D162-455E-A2A7-F206487E7D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kV rating : 1000 kV</a:t>
            </a:r>
          </a:p>
          <a:p>
            <a:r>
              <a:rPr lang="en-US" dirty="0"/>
              <a:t>Operating voltage : 12V</a:t>
            </a:r>
          </a:p>
          <a:p>
            <a:r>
              <a:rPr lang="en-US" dirty="0"/>
              <a:t>Idle Current: 0.5 A</a:t>
            </a:r>
          </a:p>
          <a:p>
            <a:r>
              <a:rPr lang="en-US" dirty="0"/>
              <a:t>Motor Dimensions: 27.5 x 30mm</a:t>
            </a:r>
          </a:p>
          <a:p>
            <a:r>
              <a:rPr lang="en-US" dirty="0"/>
              <a:t>Shaft Diameter: 934;3.17mm</a:t>
            </a:r>
          </a:p>
          <a:p>
            <a:r>
              <a:rPr lang="en-US" dirty="0"/>
              <a:t>Shaft diameter : 3.175mm.</a:t>
            </a:r>
          </a:p>
          <a:p>
            <a:r>
              <a:rPr lang="en-US" dirty="0"/>
              <a:t>Weight: 47 g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992023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748763" y="389252"/>
            <a:ext cx="164108" cy="179047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>
              <a:spcBef>
                <a:spcPts val="91"/>
              </a:spcBef>
            </a:pPr>
            <a:r>
              <a:rPr sz="1088" dirty="0">
                <a:latin typeface="Carlito"/>
                <a:cs typeface="Carlito"/>
              </a:rPr>
              <a:t>32</a:t>
            </a:r>
            <a:endParaRPr sz="1088">
              <a:latin typeface="Carlito"/>
              <a:cs typeface="Carlit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095672" y="734975"/>
            <a:ext cx="3723935" cy="207067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218811" indent="-207870">
              <a:spcBef>
                <a:spcPts val="91"/>
              </a:spcBef>
              <a:buFont typeface="Symbol"/>
              <a:buChar char=""/>
              <a:tabLst>
                <a:tab pos="218811" algn="l"/>
                <a:tab pos="219387" algn="l"/>
              </a:tabLst>
            </a:pPr>
            <a:r>
              <a:rPr sz="1270" spc="-5" dirty="0">
                <a:latin typeface="Carlito"/>
                <a:cs typeface="Carlito"/>
              </a:rPr>
              <a:t>Click on “</a:t>
            </a:r>
            <a:r>
              <a:rPr sz="1270" b="1" spc="-5" dirty="0">
                <a:latin typeface="Carlito"/>
                <a:cs typeface="Carlito"/>
              </a:rPr>
              <a:t>Live</a:t>
            </a:r>
            <a:r>
              <a:rPr sz="1270" b="1" spc="-18" dirty="0">
                <a:latin typeface="Carlito"/>
                <a:cs typeface="Carlito"/>
              </a:rPr>
              <a:t> </a:t>
            </a:r>
            <a:r>
              <a:rPr sz="1270" b="1" spc="-5" dirty="0">
                <a:latin typeface="Carlito"/>
                <a:cs typeface="Carlito"/>
              </a:rPr>
              <a:t>Calibration</a:t>
            </a:r>
            <a:r>
              <a:rPr sz="1270" spc="-5" dirty="0">
                <a:latin typeface="Carlito"/>
                <a:cs typeface="Carlito"/>
              </a:rPr>
              <a:t>”.</a:t>
            </a:r>
            <a:endParaRPr sz="1270" dirty="0">
              <a:latin typeface="Carlito"/>
              <a:cs typeface="Carlito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881007" y="1365092"/>
            <a:ext cx="8208871" cy="44289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2"/>
          </a:p>
        </p:txBody>
      </p:sp>
      <p:sp>
        <p:nvSpPr>
          <p:cNvPr id="5" name="object 5"/>
          <p:cNvSpPr/>
          <p:nvPr/>
        </p:nvSpPr>
        <p:spPr>
          <a:xfrm>
            <a:off x="1524000" y="276393"/>
            <a:ext cx="9144576" cy="6304638"/>
          </a:xfrm>
          <a:custGeom>
            <a:avLst/>
            <a:gdLst/>
            <a:ahLst/>
            <a:cxnLst/>
            <a:rect l="l" t="t" r="r" b="b"/>
            <a:pathLst>
              <a:path w="10084435" h="6952615">
                <a:moveTo>
                  <a:pt x="10084041" y="6946405"/>
                </a:moveTo>
                <a:lnTo>
                  <a:pt x="10077958" y="6946405"/>
                </a:lnTo>
                <a:lnTo>
                  <a:pt x="6096" y="6946405"/>
                </a:lnTo>
                <a:lnTo>
                  <a:pt x="0" y="6946405"/>
                </a:lnTo>
                <a:lnTo>
                  <a:pt x="0" y="6952488"/>
                </a:lnTo>
                <a:lnTo>
                  <a:pt x="6096" y="6952488"/>
                </a:lnTo>
                <a:lnTo>
                  <a:pt x="10077958" y="6952488"/>
                </a:lnTo>
                <a:lnTo>
                  <a:pt x="10084041" y="6952488"/>
                </a:lnTo>
                <a:lnTo>
                  <a:pt x="10084041" y="6946405"/>
                </a:lnTo>
                <a:close/>
              </a:path>
              <a:path w="10084435" h="6952615">
                <a:moveTo>
                  <a:pt x="10084041" y="0"/>
                </a:moveTo>
                <a:lnTo>
                  <a:pt x="10077958" y="0"/>
                </a:lnTo>
                <a:lnTo>
                  <a:pt x="6096" y="0"/>
                </a:lnTo>
                <a:lnTo>
                  <a:pt x="0" y="0"/>
                </a:lnTo>
                <a:lnTo>
                  <a:pt x="0" y="6946392"/>
                </a:lnTo>
                <a:lnTo>
                  <a:pt x="6096" y="6946392"/>
                </a:lnTo>
                <a:lnTo>
                  <a:pt x="6096" y="6096"/>
                </a:lnTo>
                <a:lnTo>
                  <a:pt x="10077958" y="6096"/>
                </a:lnTo>
                <a:lnTo>
                  <a:pt x="10077958" y="6946392"/>
                </a:lnTo>
                <a:lnTo>
                  <a:pt x="10084041" y="6946392"/>
                </a:lnTo>
                <a:lnTo>
                  <a:pt x="10084041" y="0"/>
                </a:lnTo>
                <a:close/>
              </a:path>
            </a:pathLst>
          </a:custGeom>
          <a:solidFill>
            <a:srgbClr val="D0CECE"/>
          </a:solidFill>
        </p:spPr>
        <p:txBody>
          <a:bodyPr wrap="square" lIns="0" tIns="0" rIns="0" bIns="0" rtlCol="0"/>
          <a:lstStyle/>
          <a:p>
            <a:endParaRPr sz="1632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748763" y="389252"/>
            <a:ext cx="164108" cy="179047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>
              <a:spcBef>
                <a:spcPts val="91"/>
              </a:spcBef>
            </a:pPr>
            <a:r>
              <a:rPr sz="1088" dirty="0">
                <a:latin typeface="Carlito"/>
                <a:cs typeface="Carlito"/>
              </a:rPr>
              <a:t>33</a:t>
            </a:r>
            <a:endParaRPr sz="1088">
              <a:latin typeface="Carlito"/>
              <a:cs typeface="Carlit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088302" y="938818"/>
            <a:ext cx="6695160" cy="207067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218811" indent="-207870">
              <a:spcBef>
                <a:spcPts val="91"/>
              </a:spcBef>
              <a:buFont typeface="Symbol"/>
              <a:buChar char=""/>
              <a:tabLst>
                <a:tab pos="218811" algn="l"/>
                <a:tab pos="219387" algn="l"/>
              </a:tabLst>
            </a:pPr>
            <a:r>
              <a:rPr sz="1270" dirty="0">
                <a:latin typeface="Carlito"/>
                <a:cs typeface="Carlito"/>
              </a:rPr>
              <a:t>Rotate </a:t>
            </a:r>
            <a:r>
              <a:rPr sz="1270" spc="-5" dirty="0">
                <a:latin typeface="Carlito"/>
                <a:cs typeface="Carlito"/>
              </a:rPr>
              <a:t>the Controller </a:t>
            </a:r>
            <a:r>
              <a:rPr sz="1270" spc="-9" dirty="0">
                <a:latin typeface="Carlito"/>
                <a:cs typeface="Carlito"/>
              </a:rPr>
              <a:t>in </a:t>
            </a:r>
            <a:r>
              <a:rPr sz="1270" dirty="0">
                <a:latin typeface="Carlito"/>
                <a:cs typeface="Carlito"/>
              </a:rPr>
              <a:t>all directions </a:t>
            </a:r>
            <a:r>
              <a:rPr sz="1270" spc="-5" dirty="0">
                <a:latin typeface="Carlito"/>
                <a:cs typeface="Carlito"/>
              </a:rPr>
              <a:t>and make sure </a:t>
            </a:r>
            <a:r>
              <a:rPr sz="1270" dirty="0">
                <a:latin typeface="Carlito"/>
                <a:cs typeface="Carlito"/>
              </a:rPr>
              <a:t>all </a:t>
            </a:r>
            <a:r>
              <a:rPr sz="1270" spc="-5" dirty="0">
                <a:latin typeface="Carlito"/>
                <a:cs typeface="Carlito"/>
              </a:rPr>
              <a:t>the white spots are</a:t>
            </a:r>
            <a:r>
              <a:rPr sz="1270" spc="63" dirty="0">
                <a:latin typeface="Carlito"/>
                <a:cs typeface="Carlito"/>
              </a:rPr>
              <a:t> </a:t>
            </a:r>
            <a:r>
              <a:rPr sz="1270" spc="-5" dirty="0">
                <a:latin typeface="Carlito"/>
                <a:cs typeface="Carlito"/>
              </a:rPr>
              <a:t>interconnected.</a:t>
            </a:r>
            <a:endParaRPr sz="1270" dirty="0">
              <a:latin typeface="Carlito"/>
              <a:cs typeface="Carlito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881007" y="1512269"/>
            <a:ext cx="8208871" cy="45155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2"/>
          </a:p>
        </p:txBody>
      </p:sp>
      <p:sp>
        <p:nvSpPr>
          <p:cNvPr id="5" name="object 5"/>
          <p:cNvSpPr/>
          <p:nvPr/>
        </p:nvSpPr>
        <p:spPr>
          <a:xfrm>
            <a:off x="1524000" y="276393"/>
            <a:ext cx="9144576" cy="6304638"/>
          </a:xfrm>
          <a:custGeom>
            <a:avLst/>
            <a:gdLst/>
            <a:ahLst/>
            <a:cxnLst/>
            <a:rect l="l" t="t" r="r" b="b"/>
            <a:pathLst>
              <a:path w="10084435" h="6952615">
                <a:moveTo>
                  <a:pt x="10084041" y="6946405"/>
                </a:moveTo>
                <a:lnTo>
                  <a:pt x="10077958" y="6946405"/>
                </a:lnTo>
                <a:lnTo>
                  <a:pt x="6096" y="6946405"/>
                </a:lnTo>
                <a:lnTo>
                  <a:pt x="0" y="6946405"/>
                </a:lnTo>
                <a:lnTo>
                  <a:pt x="0" y="6952488"/>
                </a:lnTo>
                <a:lnTo>
                  <a:pt x="6096" y="6952488"/>
                </a:lnTo>
                <a:lnTo>
                  <a:pt x="10077958" y="6952488"/>
                </a:lnTo>
                <a:lnTo>
                  <a:pt x="10084041" y="6952488"/>
                </a:lnTo>
                <a:lnTo>
                  <a:pt x="10084041" y="6946405"/>
                </a:lnTo>
                <a:close/>
              </a:path>
              <a:path w="10084435" h="6952615">
                <a:moveTo>
                  <a:pt x="10084041" y="0"/>
                </a:moveTo>
                <a:lnTo>
                  <a:pt x="10077958" y="0"/>
                </a:lnTo>
                <a:lnTo>
                  <a:pt x="6096" y="0"/>
                </a:lnTo>
                <a:lnTo>
                  <a:pt x="0" y="0"/>
                </a:lnTo>
                <a:lnTo>
                  <a:pt x="0" y="6946392"/>
                </a:lnTo>
                <a:lnTo>
                  <a:pt x="6096" y="6946392"/>
                </a:lnTo>
                <a:lnTo>
                  <a:pt x="6096" y="6096"/>
                </a:lnTo>
                <a:lnTo>
                  <a:pt x="10077958" y="6096"/>
                </a:lnTo>
                <a:lnTo>
                  <a:pt x="10077958" y="6946392"/>
                </a:lnTo>
                <a:lnTo>
                  <a:pt x="10084041" y="6946392"/>
                </a:lnTo>
                <a:lnTo>
                  <a:pt x="10084041" y="0"/>
                </a:lnTo>
                <a:close/>
              </a:path>
            </a:pathLst>
          </a:custGeom>
          <a:solidFill>
            <a:srgbClr val="D0CECE"/>
          </a:solidFill>
        </p:spPr>
        <p:txBody>
          <a:bodyPr wrap="square" lIns="0" tIns="0" rIns="0" bIns="0" rtlCol="0"/>
          <a:lstStyle/>
          <a:p>
            <a:endParaRPr sz="1632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748763" y="389252"/>
            <a:ext cx="164108" cy="179047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>
              <a:spcBef>
                <a:spcPts val="91"/>
              </a:spcBef>
            </a:pPr>
            <a:r>
              <a:rPr sz="1088" dirty="0">
                <a:latin typeface="Carlito"/>
                <a:cs typeface="Carlito"/>
              </a:rPr>
              <a:t>34</a:t>
            </a:r>
            <a:endParaRPr sz="1088">
              <a:latin typeface="Carlito"/>
              <a:cs typeface="Carlit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088303" y="860193"/>
            <a:ext cx="6004177" cy="207067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218811" indent="-207870">
              <a:spcBef>
                <a:spcPts val="91"/>
              </a:spcBef>
              <a:buFont typeface="Symbol"/>
              <a:buChar char=""/>
              <a:tabLst>
                <a:tab pos="218811" algn="l"/>
                <a:tab pos="219387" algn="l"/>
              </a:tabLst>
            </a:pPr>
            <a:r>
              <a:rPr sz="1270" spc="-5" dirty="0">
                <a:latin typeface="Carlito"/>
                <a:cs typeface="Carlito"/>
              </a:rPr>
              <a:t>Compass offsets will be recorded. </a:t>
            </a:r>
            <a:r>
              <a:rPr sz="1270" dirty="0">
                <a:latin typeface="Carlito"/>
                <a:cs typeface="Carlito"/>
              </a:rPr>
              <a:t>Press </a:t>
            </a:r>
            <a:r>
              <a:rPr sz="1270" b="1" dirty="0">
                <a:latin typeface="Carlito"/>
                <a:cs typeface="Carlito"/>
              </a:rPr>
              <a:t>OK </a:t>
            </a:r>
            <a:r>
              <a:rPr sz="1270" dirty="0">
                <a:latin typeface="Carlito"/>
                <a:cs typeface="Carlito"/>
              </a:rPr>
              <a:t>to </a:t>
            </a:r>
            <a:r>
              <a:rPr sz="1270" spc="-5" dirty="0">
                <a:latin typeface="Carlito"/>
                <a:cs typeface="Carlito"/>
              </a:rPr>
              <a:t>save the calibrated</a:t>
            </a:r>
            <a:r>
              <a:rPr sz="1270" spc="36" dirty="0">
                <a:latin typeface="Carlito"/>
                <a:cs typeface="Carlito"/>
              </a:rPr>
              <a:t> </a:t>
            </a:r>
            <a:r>
              <a:rPr sz="1270" spc="-5" dirty="0">
                <a:latin typeface="Carlito"/>
                <a:cs typeface="Carlito"/>
              </a:rPr>
              <a:t>offsets.</a:t>
            </a:r>
            <a:endParaRPr sz="1270" dirty="0">
              <a:latin typeface="Carlito"/>
              <a:cs typeface="Carlito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881007" y="1382425"/>
            <a:ext cx="8201961" cy="451188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2"/>
          </a:p>
        </p:txBody>
      </p:sp>
      <p:sp>
        <p:nvSpPr>
          <p:cNvPr id="5" name="object 5"/>
          <p:cNvSpPr/>
          <p:nvPr/>
        </p:nvSpPr>
        <p:spPr>
          <a:xfrm>
            <a:off x="1524000" y="276393"/>
            <a:ext cx="9144576" cy="6304638"/>
          </a:xfrm>
          <a:custGeom>
            <a:avLst/>
            <a:gdLst/>
            <a:ahLst/>
            <a:cxnLst/>
            <a:rect l="l" t="t" r="r" b="b"/>
            <a:pathLst>
              <a:path w="10084435" h="6952615">
                <a:moveTo>
                  <a:pt x="10084041" y="6946405"/>
                </a:moveTo>
                <a:lnTo>
                  <a:pt x="10077958" y="6946405"/>
                </a:lnTo>
                <a:lnTo>
                  <a:pt x="6096" y="6946405"/>
                </a:lnTo>
                <a:lnTo>
                  <a:pt x="0" y="6946405"/>
                </a:lnTo>
                <a:lnTo>
                  <a:pt x="0" y="6952488"/>
                </a:lnTo>
                <a:lnTo>
                  <a:pt x="6096" y="6952488"/>
                </a:lnTo>
                <a:lnTo>
                  <a:pt x="10077958" y="6952488"/>
                </a:lnTo>
                <a:lnTo>
                  <a:pt x="10084041" y="6952488"/>
                </a:lnTo>
                <a:lnTo>
                  <a:pt x="10084041" y="6946405"/>
                </a:lnTo>
                <a:close/>
              </a:path>
              <a:path w="10084435" h="6952615">
                <a:moveTo>
                  <a:pt x="10084041" y="0"/>
                </a:moveTo>
                <a:lnTo>
                  <a:pt x="10077958" y="0"/>
                </a:lnTo>
                <a:lnTo>
                  <a:pt x="6096" y="0"/>
                </a:lnTo>
                <a:lnTo>
                  <a:pt x="0" y="0"/>
                </a:lnTo>
                <a:lnTo>
                  <a:pt x="0" y="6946392"/>
                </a:lnTo>
                <a:lnTo>
                  <a:pt x="6096" y="6946392"/>
                </a:lnTo>
                <a:lnTo>
                  <a:pt x="6096" y="6096"/>
                </a:lnTo>
                <a:lnTo>
                  <a:pt x="10077958" y="6096"/>
                </a:lnTo>
                <a:lnTo>
                  <a:pt x="10077958" y="6946392"/>
                </a:lnTo>
                <a:lnTo>
                  <a:pt x="10084041" y="6946392"/>
                </a:lnTo>
                <a:lnTo>
                  <a:pt x="10084041" y="0"/>
                </a:lnTo>
                <a:close/>
              </a:path>
            </a:pathLst>
          </a:custGeom>
          <a:solidFill>
            <a:srgbClr val="D0CECE"/>
          </a:solidFill>
        </p:spPr>
        <p:txBody>
          <a:bodyPr wrap="square" lIns="0" tIns="0" rIns="0" bIns="0" rtlCol="0"/>
          <a:lstStyle/>
          <a:p>
            <a:endParaRPr sz="1632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748763" y="389252"/>
            <a:ext cx="164108" cy="179047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>
              <a:spcBef>
                <a:spcPts val="91"/>
              </a:spcBef>
            </a:pPr>
            <a:r>
              <a:rPr sz="1088" dirty="0">
                <a:latin typeface="Carlito"/>
                <a:cs typeface="Carlito"/>
              </a:rPr>
              <a:t>35</a:t>
            </a:r>
            <a:endParaRPr sz="1088">
              <a:latin typeface="Carlito"/>
              <a:cs typeface="Carlit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095672" y="734975"/>
            <a:ext cx="6626061" cy="207067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218811" indent="-207870">
              <a:spcBef>
                <a:spcPts val="91"/>
              </a:spcBef>
              <a:buFont typeface="Symbol"/>
              <a:buChar char=""/>
              <a:tabLst>
                <a:tab pos="218811" algn="l"/>
                <a:tab pos="219387" algn="l"/>
              </a:tabLst>
            </a:pPr>
            <a:r>
              <a:rPr sz="1270" dirty="0">
                <a:latin typeface="Carlito"/>
                <a:cs typeface="Carlito"/>
              </a:rPr>
              <a:t>After </a:t>
            </a:r>
            <a:r>
              <a:rPr sz="1270" spc="-5" dirty="0">
                <a:latin typeface="Carlito"/>
                <a:cs typeface="Carlito"/>
              </a:rPr>
              <a:t>clicking on OK, </a:t>
            </a:r>
            <a:r>
              <a:rPr sz="1270" dirty="0">
                <a:latin typeface="Carlito"/>
                <a:cs typeface="Carlito"/>
              </a:rPr>
              <a:t>the </a:t>
            </a:r>
            <a:r>
              <a:rPr sz="1270" spc="-5" dirty="0">
                <a:latin typeface="Carlito"/>
                <a:cs typeface="Carlito"/>
              </a:rPr>
              <a:t>following screen </a:t>
            </a:r>
            <a:r>
              <a:rPr sz="1270" dirty="0">
                <a:latin typeface="Carlito"/>
                <a:cs typeface="Carlito"/>
              </a:rPr>
              <a:t>appears </a:t>
            </a:r>
            <a:r>
              <a:rPr sz="1270" spc="-5" dirty="0">
                <a:latin typeface="Carlito"/>
                <a:cs typeface="Carlito"/>
              </a:rPr>
              <a:t>showing the calibrated offset </a:t>
            </a:r>
            <a:r>
              <a:rPr sz="1270" spc="-9" dirty="0">
                <a:latin typeface="Carlito"/>
                <a:cs typeface="Carlito"/>
              </a:rPr>
              <a:t>in </a:t>
            </a:r>
            <a:r>
              <a:rPr sz="1270" spc="-5" dirty="0">
                <a:latin typeface="Carlito"/>
                <a:cs typeface="Carlito"/>
              </a:rPr>
              <a:t>green</a:t>
            </a:r>
            <a:r>
              <a:rPr sz="1270" spc="91" dirty="0">
                <a:latin typeface="Carlito"/>
                <a:cs typeface="Carlito"/>
              </a:rPr>
              <a:t> </a:t>
            </a:r>
            <a:r>
              <a:rPr sz="1270" spc="-5" dirty="0">
                <a:latin typeface="Carlito"/>
                <a:cs typeface="Carlito"/>
              </a:rPr>
              <a:t>color.</a:t>
            </a:r>
            <a:endParaRPr sz="1270" dirty="0">
              <a:latin typeface="Carlito"/>
              <a:cs typeface="Carlito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295597" y="1161772"/>
            <a:ext cx="8208871" cy="496125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2"/>
          </a:p>
        </p:txBody>
      </p:sp>
      <p:sp>
        <p:nvSpPr>
          <p:cNvPr id="5" name="object 5"/>
          <p:cNvSpPr/>
          <p:nvPr/>
        </p:nvSpPr>
        <p:spPr>
          <a:xfrm>
            <a:off x="1524000" y="276393"/>
            <a:ext cx="9144576" cy="6304638"/>
          </a:xfrm>
          <a:custGeom>
            <a:avLst/>
            <a:gdLst/>
            <a:ahLst/>
            <a:cxnLst/>
            <a:rect l="l" t="t" r="r" b="b"/>
            <a:pathLst>
              <a:path w="10084435" h="6952615">
                <a:moveTo>
                  <a:pt x="10084041" y="6946405"/>
                </a:moveTo>
                <a:lnTo>
                  <a:pt x="10077958" y="6946405"/>
                </a:lnTo>
                <a:lnTo>
                  <a:pt x="6096" y="6946405"/>
                </a:lnTo>
                <a:lnTo>
                  <a:pt x="0" y="6946405"/>
                </a:lnTo>
                <a:lnTo>
                  <a:pt x="0" y="6952488"/>
                </a:lnTo>
                <a:lnTo>
                  <a:pt x="6096" y="6952488"/>
                </a:lnTo>
                <a:lnTo>
                  <a:pt x="10077958" y="6952488"/>
                </a:lnTo>
                <a:lnTo>
                  <a:pt x="10084041" y="6952488"/>
                </a:lnTo>
                <a:lnTo>
                  <a:pt x="10084041" y="6946405"/>
                </a:lnTo>
                <a:close/>
              </a:path>
              <a:path w="10084435" h="6952615">
                <a:moveTo>
                  <a:pt x="10084041" y="0"/>
                </a:moveTo>
                <a:lnTo>
                  <a:pt x="10077958" y="0"/>
                </a:lnTo>
                <a:lnTo>
                  <a:pt x="6096" y="0"/>
                </a:lnTo>
                <a:lnTo>
                  <a:pt x="0" y="0"/>
                </a:lnTo>
                <a:lnTo>
                  <a:pt x="0" y="6946392"/>
                </a:lnTo>
                <a:lnTo>
                  <a:pt x="6096" y="6946392"/>
                </a:lnTo>
                <a:lnTo>
                  <a:pt x="6096" y="6096"/>
                </a:lnTo>
                <a:lnTo>
                  <a:pt x="10077958" y="6096"/>
                </a:lnTo>
                <a:lnTo>
                  <a:pt x="10077958" y="6946392"/>
                </a:lnTo>
                <a:lnTo>
                  <a:pt x="10084041" y="6946392"/>
                </a:lnTo>
                <a:lnTo>
                  <a:pt x="10084041" y="0"/>
                </a:lnTo>
                <a:close/>
              </a:path>
            </a:pathLst>
          </a:custGeom>
          <a:solidFill>
            <a:srgbClr val="D0CECE"/>
          </a:solidFill>
        </p:spPr>
        <p:txBody>
          <a:bodyPr wrap="square" lIns="0" tIns="0" rIns="0" bIns="0" rtlCol="0"/>
          <a:lstStyle/>
          <a:p>
            <a:endParaRPr sz="1632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748763" y="389252"/>
            <a:ext cx="164108" cy="179047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>
              <a:spcBef>
                <a:spcPts val="91"/>
              </a:spcBef>
            </a:pPr>
            <a:r>
              <a:rPr sz="1088" dirty="0">
                <a:latin typeface="Carlito"/>
                <a:cs typeface="Carlito"/>
              </a:rPr>
              <a:t>36</a:t>
            </a:r>
            <a:endParaRPr sz="1088">
              <a:latin typeface="Carlito"/>
              <a:cs typeface="Carlit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26076" y="2323428"/>
            <a:ext cx="7786795" cy="1753015"/>
          </a:xfrm>
          <a:prstGeom prst="rect">
            <a:avLst/>
          </a:prstGeom>
        </p:spPr>
        <p:txBody>
          <a:bodyPr vert="horz" wrap="square" lIns="0" tIns="38579" rIns="0" bIns="0" rtlCol="0">
            <a:spAutoFit/>
          </a:bodyPr>
          <a:lstStyle/>
          <a:p>
            <a:pPr marL="11516">
              <a:spcBef>
                <a:spcPts val="303"/>
              </a:spcBef>
            </a:pPr>
            <a:r>
              <a:rPr sz="1270" spc="-208" dirty="0">
                <a:solidFill>
                  <a:srgbClr val="2E5395"/>
                </a:solidFill>
                <a:latin typeface="Arial"/>
                <a:cs typeface="Arial"/>
              </a:rPr>
              <a:t>STEP </a:t>
            </a:r>
            <a:r>
              <a:rPr sz="1270" spc="-41" dirty="0">
                <a:solidFill>
                  <a:srgbClr val="2E5395"/>
                </a:solidFill>
                <a:latin typeface="Arial"/>
                <a:cs typeface="Arial"/>
              </a:rPr>
              <a:t>5: </a:t>
            </a:r>
            <a:r>
              <a:rPr sz="1270" spc="-50" dirty="0">
                <a:solidFill>
                  <a:srgbClr val="2E5395"/>
                </a:solidFill>
                <a:latin typeface="Arial"/>
                <a:cs typeface="Arial"/>
              </a:rPr>
              <a:t>Calibration </a:t>
            </a:r>
            <a:r>
              <a:rPr sz="1270" spc="-9" dirty="0">
                <a:solidFill>
                  <a:srgbClr val="2E5395"/>
                </a:solidFill>
                <a:latin typeface="Arial"/>
                <a:cs typeface="Arial"/>
              </a:rPr>
              <a:t>of</a:t>
            </a:r>
            <a:r>
              <a:rPr sz="1270" spc="-86" dirty="0">
                <a:solidFill>
                  <a:srgbClr val="2E5395"/>
                </a:solidFill>
                <a:latin typeface="Arial"/>
                <a:cs typeface="Arial"/>
              </a:rPr>
              <a:t> </a:t>
            </a:r>
            <a:r>
              <a:rPr sz="1270" spc="-82" dirty="0">
                <a:solidFill>
                  <a:srgbClr val="2E5395"/>
                </a:solidFill>
                <a:latin typeface="Arial"/>
                <a:cs typeface="Arial"/>
              </a:rPr>
              <a:t>Radio</a:t>
            </a:r>
            <a:endParaRPr sz="1270" dirty="0">
              <a:latin typeface="Arial"/>
              <a:cs typeface="Arial"/>
            </a:endParaRPr>
          </a:p>
          <a:p>
            <a:pPr marL="426105" marR="38580" indent="-207870">
              <a:lnSpc>
                <a:spcPct val="109200"/>
              </a:lnSpc>
              <a:spcBef>
                <a:spcPts val="77"/>
              </a:spcBef>
              <a:buFont typeface="Symbol"/>
              <a:buChar char=""/>
              <a:tabLst>
                <a:tab pos="426105" algn="l"/>
                <a:tab pos="426680" algn="l"/>
              </a:tabLst>
            </a:pPr>
            <a:r>
              <a:rPr sz="1270" spc="-5" dirty="0">
                <a:latin typeface="Carlito"/>
                <a:cs typeface="Carlito"/>
              </a:rPr>
              <a:t>Ensure the battery </a:t>
            </a:r>
            <a:r>
              <a:rPr sz="1270" dirty="0">
                <a:latin typeface="Carlito"/>
                <a:cs typeface="Carlito"/>
              </a:rPr>
              <a:t>is </a:t>
            </a:r>
            <a:r>
              <a:rPr sz="1270" spc="-5" dirty="0">
                <a:latin typeface="Carlito"/>
                <a:cs typeface="Carlito"/>
              </a:rPr>
              <a:t>disconnected (this </a:t>
            </a:r>
            <a:r>
              <a:rPr sz="1270" dirty="0">
                <a:latin typeface="Carlito"/>
                <a:cs typeface="Carlito"/>
              </a:rPr>
              <a:t>is </a:t>
            </a:r>
            <a:r>
              <a:rPr sz="1270" spc="-5" dirty="0">
                <a:latin typeface="Carlito"/>
                <a:cs typeface="Carlito"/>
              </a:rPr>
              <a:t>important </a:t>
            </a:r>
            <a:r>
              <a:rPr sz="1270" dirty="0">
                <a:latin typeface="Carlito"/>
                <a:cs typeface="Carlito"/>
              </a:rPr>
              <a:t>because it is </a:t>
            </a:r>
            <a:r>
              <a:rPr sz="1270" spc="-5" dirty="0">
                <a:latin typeface="Carlito"/>
                <a:cs typeface="Carlito"/>
              </a:rPr>
              <a:t>possible to accidentally arm the vehicle during the </a:t>
            </a:r>
            <a:r>
              <a:rPr sz="1270" dirty="0">
                <a:latin typeface="Carlito"/>
                <a:cs typeface="Carlito"/>
              </a:rPr>
              <a:t>RC </a:t>
            </a:r>
            <a:r>
              <a:rPr sz="1270" spc="-5" dirty="0">
                <a:latin typeface="Carlito"/>
                <a:cs typeface="Carlito"/>
              </a:rPr>
              <a:t>calibration  process)</a:t>
            </a:r>
            <a:endParaRPr sz="1270" dirty="0">
              <a:latin typeface="Carlito"/>
              <a:cs typeface="Carlito"/>
            </a:endParaRPr>
          </a:p>
          <a:p>
            <a:pPr marL="426105" indent="-207870">
              <a:spcBef>
                <a:spcPts val="195"/>
              </a:spcBef>
              <a:buFont typeface="Symbol"/>
              <a:buChar char=""/>
              <a:tabLst>
                <a:tab pos="426105" algn="l"/>
                <a:tab pos="426680" algn="l"/>
              </a:tabLst>
            </a:pPr>
            <a:r>
              <a:rPr sz="1270" spc="-5" dirty="0">
                <a:latin typeface="Carlito"/>
                <a:cs typeface="Carlito"/>
              </a:rPr>
              <a:t>Ensure the </a:t>
            </a:r>
            <a:r>
              <a:rPr sz="1270" dirty="0">
                <a:latin typeface="Carlito"/>
                <a:cs typeface="Carlito"/>
              </a:rPr>
              <a:t>RC </a:t>
            </a:r>
            <a:r>
              <a:rPr sz="1270" spc="-5" dirty="0">
                <a:latin typeface="Carlito"/>
                <a:cs typeface="Carlito"/>
              </a:rPr>
              <a:t>receiver </a:t>
            </a:r>
            <a:r>
              <a:rPr sz="1270" dirty="0">
                <a:latin typeface="Carlito"/>
                <a:cs typeface="Carlito"/>
              </a:rPr>
              <a:t>is </a:t>
            </a:r>
            <a:r>
              <a:rPr sz="1270" spc="-5" dirty="0">
                <a:latin typeface="Carlito"/>
                <a:cs typeface="Carlito"/>
              </a:rPr>
              <a:t>connected to the</a:t>
            </a:r>
            <a:r>
              <a:rPr sz="1270" spc="27" dirty="0">
                <a:latin typeface="Carlito"/>
                <a:cs typeface="Carlito"/>
              </a:rPr>
              <a:t> </a:t>
            </a:r>
            <a:r>
              <a:rPr sz="1270" spc="-5" dirty="0">
                <a:latin typeface="Carlito"/>
                <a:cs typeface="Carlito"/>
              </a:rPr>
              <a:t>autopilot.</a:t>
            </a:r>
            <a:endParaRPr sz="1270" dirty="0">
              <a:latin typeface="Carlito"/>
              <a:cs typeface="Carlito"/>
            </a:endParaRPr>
          </a:p>
          <a:p>
            <a:pPr marL="426105" indent="-207870">
              <a:spcBef>
                <a:spcPts val="185"/>
              </a:spcBef>
              <a:buFont typeface="Symbol"/>
              <a:buChar char=""/>
              <a:tabLst>
                <a:tab pos="426105" algn="l"/>
                <a:tab pos="426680" algn="l"/>
              </a:tabLst>
            </a:pPr>
            <a:r>
              <a:rPr sz="1270" dirty="0">
                <a:latin typeface="Carlito"/>
                <a:cs typeface="Carlito"/>
              </a:rPr>
              <a:t>Turn </a:t>
            </a:r>
            <a:r>
              <a:rPr sz="1270" spc="-5" dirty="0">
                <a:latin typeface="Carlito"/>
                <a:cs typeface="Carlito"/>
              </a:rPr>
              <a:t>on </a:t>
            </a:r>
            <a:r>
              <a:rPr sz="1270" dirty="0">
                <a:latin typeface="Carlito"/>
                <a:cs typeface="Carlito"/>
              </a:rPr>
              <a:t>your RC </a:t>
            </a:r>
            <a:r>
              <a:rPr sz="1270" spc="-5" dirty="0">
                <a:latin typeface="Carlito"/>
                <a:cs typeface="Carlito"/>
              </a:rPr>
              <a:t>transmitter and </a:t>
            </a:r>
            <a:r>
              <a:rPr sz="1270" dirty="0">
                <a:latin typeface="Carlito"/>
                <a:cs typeface="Carlito"/>
              </a:rPr>
              <a:t>if it has “trim </a:t>
            </a:r>
            <a:r>
              <a:rPr sz="1270" spc="-9" dirty="0">
                <a:latin typeface="Carlito"/>
                <a:cs typeface="Carlito"/>
              </a:rPr>
              <a:t>tabs” </a:t>
            </a:r>
            <a:r>
              <a:rPr sz="1270" spc="-5" dirty="0">
                <a:latin typeface="Carlito"/>
                <a:cs typeface="Carlito"/>
              </a:rPr>
              <a:t>ensure </a:t>
            </a:r>
            <a:r>
              <a:rPr sz="1270" dirty="0">
                <a:latin typeface="Carlito"/>
                <a:cs typeface="Carlito"/>
              </a:rPr>
              <a:t>they are </a:t>
            </a:r>
            <a:r>
              <a:rPr sz="1270" spc="-9" dirty="0">
                <a:latin typeface="Carlito"/>
                <a:cs typeface="Carlito"/>
              </a:rPr>
              <a:t>in </a:t>
            </a:r>
            <a:r>
              <a:rPr sz="1270" spc="-5" dirty="0">
                <a:latin typeface="Carlito"/>
                <a:cs typeface="Carlito"/>
              </a:rPr>
              <a:t>the</a:t>
            </a:r>
            <a:r>
              <a:rPr sz="1270" spc="-27" dirty="0">
                <a:latin typeface="Carlito"/>
                <a:cs typeface="Carlito"/>
              </a:rPr>
              <a:t> </a:t>
            </a:r>
            <a:r>
              <a:rPr sz="1270" dirty="0">
                <a:latin typeface="Carlito"/>
                <a:cs typeface="Carlito"/>
              </a:rPr>
              <a:t>middle.</a:t>
            </a:r>
          </a:p>
          <a:p>
            <a:pPr marL="426105" indent="-207870">
              <a:spcBef>
                <a:spcPts val="185"/>
              </a:spcBef>
              <a:buFont typeface="Symbol"/>
              <a:buChar char=""/>
              <a:tabLst>
                <a:tab pos="426105" algn="l"/>
                <a:tab pos="426680" algn="l"/>
              </a:tabLst>
            </a:pPr>
            <a:r>
              <a:rPr sz="1270" spc="-5" dirty="0">
                <a:latin typeface="Carlito"/>
                <a:cs typeface="Carlito"/>
              </a:rPr>
              <a:t>Connect the autopilot </a:t>
            </a:r>
            <a:r>
              <a:rPr sz="1270" dirty="0">
                <a:latin typeface="Carlito"/>
                <a:cs typeface="Carlito"/>
              </a:rPr>
              <a:t>to the PC </a:t>
            </a:r>
            <a:r>
              <a:rPr sz="1270" spc="-5" dirty="0">
                <a:latin typeface="Carlito"/>
                <a:cs typeface="Carlito"/>
              </a:rPr>
              <a:t>using </a:t>
            </a:r>
            <a:r>
              <a:rPr sz="1270" dirty="0">
                <a:latin typeface="Carlito"/>
                <a:cs typeface="Carlito"/>
              </a:rPr>
              <a:t>a USB cable.</a:t>
            </a:r>
          </a:p>
          <a:p>
            <a:pPr marL="426105" indent="-207870">
              <a:spcBef>
                <a:spcPts val="185"/>
              </a:spcBef>
              <a:buFont typeface="Symbol"/>
              <a:buChar char=""/>
              <a:tabLst>
                <a:tab pos="426105" algn="l"/>
                <a:tab pos="426680" algn="l"/>
              </a:tabLst>
            </a:pPr>
            <a:r>
              <a:rPr sz="1270" spc="-5" dirty="0">
                <a:latin typeface="Carlito"/>
                <a:cs typeface="Carlito"/>
              </a:rPr>
              <a:t>On the </a:t>
            </a:r>
            <a:r>
              <a:rPr sz="1270" dirty="0">
                <a:latin typeface="Carlito"/>
                <a:cs typeface="Carlito"/>
              </a:rPr>
              <a:t>Mission </a:t>
            </a:r>
            <a:r>
              <a:rPr sz="1270" spc="-5" dirty="0">
                <a:latin typeface="Carlito"/>
                <a:cs typeface="Carlito"/>
              </a:rPr>
              <a:t>Planner press the “Connect” button and open </a:t>
            </a:r>
            <a:r>
              <a:rPr sz="1270" dirty="0">
                <a:latin typeface="Carlito"/>
                <a:cs typeface="Carlito"/>
              </a:rPr>
              <a:t>Mission </a:t>
            </a:r>
            <a:r>
              <a:rPr sz="1270" spc="-5" dirty="0">
                <a:latin typeface="Carlito"/>
                <a:cs typeface="Carlito"/>
              </a:rPr>
              <a:t>Planner’s </a:t>
            </a:r>
            <a:r>
              <a:rPr sz="1270" b="1" dirty="0">
                <a:latin typeface="Carlito"/>
                <a:cs typeface="Carlito"/>
              </a:rPr>
              <a:t>SETUP </a:t>
            </a:r>
            <a:r>
              <a:rPr sz="1270" dirty="0">
                <a:latin typeface="Carlito"/>
                <a:cs typeface="Carlito"/>
              </a:rPr>
              <a:t>| </a:t>
            </a:r>
            <a:r>
              <a:rPr sz="1270" b="1" spc="-5" dirty="0">
                <a:latin typeface="Carlito"/>
                <a:cs typeface="Carlito"/>
              </a:rPr>
              <a:t>Mandatory Hardware </a:t>
            </a:r>
            <a:r>
              <a:rPr sz="1270" dirty="0">
                <a:latin typeface="Carlito"/>
                <a:cs typeface="Carlito"/>
              </a:rPr>
              <a:t>| </a:t>
            </a:r>
            <a:r>
              <a:rPr sz="1270" b="1" spc="-5" dirty="0">
                <a:latin typeface="Carlito"/>
                <a:cs typeface="Carlito"/>
              </a:rPr>
              <a:t>Radio</a:t>
            </a:r>
            <a:r>
              <a:rPr sz="1270" b="1" spc="103" dirty="0">
                <a:latin typeface="Carlito"/>
                <a:cs typeface="Carlito"/>
              </a:rPr>
              <a:t> </a:t>
            </a:r>
            <a:r>
              <a:rPr sz="1270" b="1" spc="-5" dirty="0">
                <a:latin typeface="Carlito"/>
                <a:cs typeface="Carlito"/>
              </a:rPr>
              <a:t>Calibration</a:t>
            </a:r>
            <a:r>
              <a:rPr lang="en-IN" sz="1270" b="1" spc="-5" dirty="0">
                <a:latin typeface="Carlito"/>
                <a:cs typeface="Carlito"/>
              </a:rPr>
              <a:t> </a:t>
            </a:r>
            <a:r>
              <a:rPr sz="1270" spc="-5" dirty="0">
                <a:latin typeface="Carlito"/>
                <a:cs typeface="Carlito"/>
              </a:rPr>
              <a:t>screen.</a:t>
            </a:r>
            <a:endParaRPr sz="1270" dirty="0">
              <a:latin typeface="Carlito"/>
              <a:cs typeface="Carlito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524000" y="276393"/>
            <a:ext cx="9144576" cy="6304638"/>
          </a:xfrm>
          <a:custGeom>
            <a:avLst/>
            <a:gdLst/>
            <a:ahLst/>
            <a:cxnLst/>
            <a:rect l="l" t="t" r="r" b="b"/>
            <a:pathLst>
              <a:path w="10084435" h="6952615">
                <a:moveTo>
                  <a:pt x="10084041" y="6946405"/>
                </a:moveTo>
                <a:lnTo>
                  <a:pt x="10077958" y="6946405"/>
                </a:lnTo>
                <a:lnTo>
                  <a:pt x="6096" y="6946405"/>
                </a:lnTo>
                <a:lnTo>
                  <a:pt x="0" y="6946405"/>
                </a:lnTo>
                <a:lnTo>
                  <a:pt x="0" y="6952488"/>
                </a:lnTo>
                <a:lnTo>
                  <a:pt x="6096" y="6952488"/>
                </a:lnTo>
                <a:lnTo>
                  <a:pt x="10077958" y="6952488"/>
                </a:lnTo>
                <a:lnTo>
                  <a:pt x="10084041" y="6952488"/>
                </a:lnTo>
                <a:lnTo>
                  <a:pt x="10084041" y="6946405"/>
                </a:lnTo>
                <a:close/>
              </a:path>
              <a:path w="10084435" h="6952615">
                <a:moveTo>
                  <a:pt x="10084041" y="0"/>
                </a:moveTo>
                <a:lnTo>
                  <a:pt x="10077958" y="0"/>
                </a:lnTo>
                <a:lnTo>
                  <a:pt x="6096" y="0"/>
                </a:lnTo>
                <a:lnTo>
                  <a:pt x="0" y="0"/>
                </a:lnTo>
                <a:lnTo>
                  <a:pt x="0" y="6946392"/>
                </a:lnTo>
                <a:lnTo>
                  <a:pt x="6096" y="6946392"/>
                </a:lnTo>
                <a:lnTo>
                  <a:pt x="6096" y="6096"/>
                </a:lnTo>
                <a:lnTo>
                  <a:pt x="10077958" y="6096"/>
                </a:lnTo>
                <a:lnTo>
                  <a:pt x="10077958" y="6946392"/>
                </a:lnTo>
                <a:lnTo>
                  <a:pt x="10084041" y="6946392"/>
                </a:lnTo>
                <a:lnTo>
                  <a:pt x="10084041" y="0"/>
                </a:lnTo>
                <a:close/>
              </a:path>
            </a:pathLst>
          </a:custGeom>
          <a:solidFill>
            <a:srgbClr val="D0CECE"/>
          </a:solidFill>
        </p:spPr>
        <p:txBody>
          <a:bodyPr wrap="square" lIns="0" tIns="0" rIns="0" bIns="0" rtlCol="0"/>
          <a:lstStyle/>
          <a:p>
            <a:endParaRPr sz="1632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748763" y="389252"/>
            <a:ext cx="164108" cy="179047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>
              <a:spcBef>
                <a:spcPts val="91"/>
              </a:spcBef>
            </a:pPr>
            <a:r>
              <a:rPr sz="1088" dirty="0">
                <a:latin typeface="Carlito"/>
                <a:cs typeface="Carlito"/>
              </a:rPr>
              <a:t>37</a:t>
            </a:r>
            <a:endParaRPr sz="1088">
              <a:latin typeface="Carlito"/>
              <a:cs typeface="Carlit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095672" y="734975"/>
            <a:ext cx="6054157" cy="179047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218811" indent="-207870">
              <a:spcBef>
                <a:spcPts val="91"/>
              </a:spcBef>
              <a:buFont typeface="Symbol"/>
              <a:buChar char=""/>
              <a:tabLst>
                <a:tab pos="218811" algn="l"/>
                <a:tab pos="219387" algn="l"/>
              </a:tabLst>
            </a:pPr>
            <a:r>
              <a:rPr sz="1088" spc="-5" dirty="0">
                <a:latin typeface="Carlito"/>
                <a:cs typeface="Carlito"/>
              </a:rPr>
              <a:t>Some green </a:t>
            </a:r>
            <a:r>
              <a:rPr sz="1088" dirty="0">
                <a:latin typeface="Carlito"/>
                <a:cs typeface="Carlito"/>
              </a:rPr>
              <a:t>bars </a:t>
            </a:r>
            <a:r>
              <a:rPr sz="1088" spc="-5" dirty="0">
                <a:latin typeface="Carlito"/>
                <a:cs typeface="Carlito"/>
              </a:rPr>
              <a:t>should </a:t>
            </a:r>
            <a:r>
              <a:rPr sz="1088" dirty="0">
                <a:latin typeface="Carlito"/>
                <a:cs typeface="Carlito"/>
              </a:rPr>
              <a:t>appear showing </a:t>
            </a:r>
            <a:r>
              <a:rPr sz="1088" spc="-5" dirty="0">
                <a:latin typeface="Carlito"/>
                <a:cs typeface="Carlito"/>
              </a:rPr>
              <a:t>the ArduPilot </a:t>
            </a:r>
            <a:r>
              <a:rPr sz="1088" dirty="0">
                <a:latin typeface="Carlito"/>
                <a:cs typeface="Carlito"/>
              </a:rPr>
              <a:t>is receiving </a:t>
            </a:r>
            <a:r>
              <a:rPr sz="1088" spc="-5" dirty="0">
                <a:latin typeface="Carlito"/>
                <a:cs typeface="Carlito"/>
              </a:rPr>
              <a:t>input from </a:t>
            </a:r>
            <a:r>
              <a:rPr sz="1088" dirty="0">
                <a:latin typeface="Carlito"/>
                <a:cs typeface="Carlito"/>
              </a:rPr>
              <a:t>the</a:t>
            </a:r>
            <a:r>
              <a:rPr sz="1088" spc="50" dirty="0">
                <a:latin typeface="Carlito"/>
                <a:cs typeface="Carlito"/>
              </a:rPr>
              <a:t> </a:t>
            </a:r>
            <a:r>
              <a:rPr sz="1088" spc="-5" dirty="0">
                <a:latin typeface="Carlito"/>
                <a:cs typeface="Carlito"/>
              </a:rPr>
              <a:t>Transmitter/Receiver.</a:t>
            </a:r>
            <a:endParaRPr sz="1088">
              <a:latin typeface="Carlito"/>
              <a:cs typeface="Carlit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095673" y="5149508"/>
            <a:ext cx="7681996" cy="949693"/>
          </a:xfrm>
          <a:prstGeom prst="rect">
            <a:avLst/>
          </a:prstGeom>
        </p:spPr>
        <p:txBody>
          <a:bodyPr vert="horz" wrap="square" lIns="0" tIns="35125" rIns="0" bIns="0" rtlCol="0">
            <a:spAutoFit/>
          </a:bodyPr>
          <a:lstStyle/>
          <a:p>
            <a:pPr marL="218811" indent="-207870">
              <a:spcBef>
                <a:spcPts val="277"/>
              </a:spcBef>
              <a:buFont typeface="Symbol"/>
              <a:buChar char=""/>
              <a:tabLst>
                <a:tab pos="218811" algn="l"/>
                <a:tab pos="219387" algn="l"/>
              </a:tabLst>
            </a:pPr>
            <a:r>
              <a:rPr sz="1088" spc="-5" dirty="0">
                <a:latin typeface="Carlito"/>
                <a:cs typeface="Carlito"/>
              </a:rPr>
              <a:t>If </a:t>
            </a:r>
            <a:r>
              <a:rPr sz="1088" dirty="0">
                <a:latin typeface="Carlito"/>
                <a:cs typeface="Carlito"/>
              </a:rPr>
              <a:t>no bars </a:t>
            </a:r>
            <a:r>
              <a:rPr sz="1088" spc="-5" dirty="0">
                <a:latin typeface="Carlito"/>
                <a:cs typeface="Carlito"/>
              </a:rPr>
              <a:t>appear check the receiver’s LED:</a:t>
            </a:r>
            <a:endParaRPr sz="1088" dirty="0">
              <a:latin typeface="Carlito"/>
              <a:cs typeface="Carlito"/>
            </a:endParaRPr>
          </a:p>
          <a:p>
            <a:pPr marL="633400" marR="186565" lvl="1" indent="-207294">
              <a:lnSpc>
                <a:spcPct val="109200"/>
              </a:lnSpc>
              <a:spcBef>
                <a:spcPts val="68"/>
              </a:spcBef>
              <a:buFont typeface="Symbol"/>
              <a:buChar char=""/>
              <a:tabLst>
                <a:tab pos="633400" algn="l"/>
                <a:tab pos="633976" algn="l"/>
              </a:tabLst>
            </a:pPr>
            <a:r>
              <a:rPr sz="1088" dirty="0">
                <a:latin typeface="Carlito"/>
                <a:cs typeface="Carlito"/>
              </a:rPr>
              <a:t>No </a:t>
            </a:r>
            <a:r>
              <a:rPr sz="1088" spc="-5" dirty="0">
                <a:latin typeface="Carlito"/>
                <a:cs typeface="Carlito"/>
              </a:rPr>
              <a:t>lights may indicate that </a:t>
            </a:r>
            <a:r>
              <a:rPr sz="1088" spc="-9" dirty="0">
                <a:latin typeface="Carlito"/>
                <a:cs typeface="Carlito"/>
              </a:rPr>
              <a:t>it </a:t>
            </a:r>
            <a:r>
              <a:rPr sz="1088" dirty="0">
                <a:latin typeface="Carlito"/>
                <a:cs typeface="Carlito"/>
              </a:rPr>
              <a:t>is </a:t>
            </a:r>
            <a:r>
              <a:rPr sz="1088" spc="-5" dirty="0">
                <a:latin typeface="Carlito"/>
                <a:cs typeface="Carlito"/>
              </a:rPr>
              <a:t>incorrectly wired to the autopilot. Look for connectors that </a:t>
            </a:r>
            <a:r>
              <a:rPr sz="1088" dirty="0">
                <a:latin typeface="Carlito"/>
                <a:cs typeface="Carlito"/>
              </a:rPr>
              <a:t>may </a:t>
            </a:r>
            <a:r>
              <a:rPr sz="1088" spc="-5" dirty="0">
                <a:latin typeface="Carlito"/>
                <a:cs typeface="Carlito"/>
              </a:rPr>
              <a:t>have been inserted upside  down.</a:t>
            </a:r>
            <a:endParaRPr sz="1088" dirty="0">
              <a:latin typeface="Carlito"/>
              <a:cs typeface="Carlito"/>
            </a:endParaRPr>
          </a:p>
          <a:p>
            <a:pPr marL="633400" marR="4607" lvl="1" indent="-207294">
              <a:lnSpc>
                <a:spcPct val="109200"/>
              </a:lnSpc>
              <a:spcBef>
                <a:spcPts val="77"/>
              </a:spcBef>
              <a:buFont typeface="Symbol"/>
              <a:buChar char=""/>
              <a:tabLst>
                <a:tab pos="633400" algn="l"/>
                <a:tab pos="633976" algn="l"/>
              </a:tabLst>
            </a:pPr>
            <a:r>
              <a:rPr sz="1088" dirty="0">
                <a:latin typeface="Carlito"/>
                <a:cs typeface="Carlito"/>
              </a:rPr>
              <a:t>A Red </a:t>
            </a:r>
            <a:r>
              <a:rPr sz="1088" spc="-5" dirty="0">
                <a:latin typeface="Carlito"/>
                <a:cs typeface="Carlito"/>
              </a:rPr>
              <a:t>or flashing LED may </a:t>
            </a:r>
            <a:r>
              <a:rPr sz="1088" dirty="0">
                <a:latin typeface="Carlito"/>
                <a:cs typeface="Carlito"/>
              </a:rPr>
              <a:t>indicate </a:t>
            </a:r>
            <a:r>
              <a:rPr sz="1088" spc="-5" dirty="0">
                <a:latin typeface="Carlito"/>
                <a:cs typeface="Carlito"/>
              </a:rPr>
              <a:t>that your </a:t>
            </a:r>
            <a:r>
              <a:rPr sz="1088" dirty="0">
                <a:latin typeface="Carlito"/>
                <a:cs typeface="Carlito"/>
              </a:rPr>
              <a:t>RC </a:t>
            </a:r>
            <a:r>
              <a:rPr sz="1088" spc="-5" dirty="0">
                <a:latin typeface="Carlito"/>
                <a:cs typeface="Carlito"/>
              </a:rPr>
              <a:t>transmitter/receiver needs </a:t>
            </a:r>
            <a:r>
              <a:rPr sz="1088" dirty="0">
                <a:latin typeface="Carlito"/>
                <a:cs typeface="Carlito"/>
              </a:rPr>
              <a:t>to be </a:t>
            </a:r>
            <a:r>
              <a:rPr sz="1088" spc="-5" dirty="0">
                <a:latin typeface="Carlito"/>
                <a:cs typeface="Carlito"/>
              </a:rPr>
              <a:t>bound. </a:t>
            </a:r>
            <a:r>
              <a:rPr sz="1088" dirty="0">
                <a:latin typeface="Carlito"/>
                <a:cs typeface="Carlito"/>
              </a:rPr>
              <a:t>See </a:t>
            </a:r>
            <a:r>
              <a:rPr sz="1088" spc="-5" dirty="0">
                <a:latin typeface="Carlito"/>
                <a:cs typeface="Carlito"/>
              </a:rPr>
              <a:t>the manual that came with your  </a:t>
            </a:r>
            <a:r>
              <a:rPr sz="1088" dirty="0">
                <a:latin typeface="Carlito"/>
                <a:cs typeface="Carlito"/>
              </a:rPr>
              <a:t>RC </a:t>
            </a:r>
            <a:r>
              <a:rPr sz="1088" spc="-5" dirty="0">
                <a:latin typeface="Carlito"/>
                <a:cs typeface="Carlito"/>
              </a:rPr>
              <a:t>equipment for</a:t>
            </a:r>
            <a:r>
              <a:rPr sz="1088" dirty="0">
                <a:latin typeface="Carlito"/>
                <a:cs typeface="Carlito"/>
              </a:rPr>
              <a:t> </a:t>
            </a:r>
            <a:r>
              <a:rPr sz="1088" spc="-5" dirty="0">
                <a:latin typeface="Carlito"/>
                <a:cs typeface="Carlito"/>
              </a:rPr>
              <a:t>instructions.</a:t>
            </a:r>
            <a:endParaRPr sz="1088" dirty="0">
              <a:latin typeface="Carlito"/>
              <a:cs typeface="Carlito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315174" y="1036703"/>
            <a:ext cx="7433588" cy="408382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2"/>
          </a:p>
        </p:txBody>
      </p:sp>
      <p:sp>
        <p:nvSpPr>
          <p:cNvPr id="6" name="object 6"/>
          <p:cNvSpPr/>
          <p:nvPr/>
        </p:nvSpPr>
        <p:spPr>
          <a:xfrm>
            <a:off x="1524000" y="276393"/>
            <a:ext cx="9144576" cy="6304638"/>
          </a:xfrm>
          <a:custGeom>
            <a:avLst/>
            <a:gdLst/>
            <a:ahLst/>
            <a:cxnLst/>
            <a:rect l="l" t="t" r="r" b="b"/>
            <a:pathLst>
              <a:path w="10084435" h="6952615">
                <a:moveTo>
                  <a:pt x="10084041" y="6946405"/>
                </a:moveTo>
                <a:lnTo>
                  <a:pt x="10077958" y="6946405"/>
                </a:lnTo>
                <a:lnTo>
                  <a:pt x="6096" y="6946405"/>
                </a:lnTo>
                <a:lnTo>
                  <a:pt x="0" y="6946405"/>
                </a:lnTo>
                <a:lnTo>
                  <a:pt x="0" y="6952488"/>
                </a:lnTo>
                <a:lnTo>
                  <a:pt x="6096" y="6952488"/>
                </a:lnTo>
                <a:lnTo>
                  <a:pt x="10077958" y="6952488"/>
                </a:lnTo>
                <a:lnTo>
                  <a:pt x="10084041" y="6952488"/>
                </a:lnTo>
                <a:lnTo>
                  <a:pt x="10084041" y="6946405"/>
                </a:lnTo>
                <a:close/>
              </a:path>
              <a:path w="10084435" h="6952615">
                <a:moveTo>
                  <a:pt x="10084041" y="0"/>
                </a:moveTo>
                <a:lnTo>
                  <a:pt x="10077958" y="0"/>
                </a:lnTo>
                <a:lnTo>
                  <a:pt x="6096" y="0"/>
                </a:lnTo>
                <a:lnTo>
                  <a:pt x="0" y="0"/>
                </a:lnTo>
                <a:lnTo>
                  <a:pt x="0" y="6946392"/>
                </a:lnTo>
                <a:lnTo>
                  <a:pt x="6096" y="6946392"/>
                </a:lnTo>
                <a:lnTo>
                  <a:pt x="6096" y="6096"/>
                </a:lnTo>
                <a:lnTo>
                  <a:pt x="10077958" y="6096"/>
                </a:lnTo>
                <a:lnTo>
                  <a:pt x="10077958" y="6946392"/>
                </a:lnTo>
                <a:lnTo>
                  <a:pt x="10084041" y="6946392"/>
                </a:lnTo>
                <a:lnTo>
                  <a:pt x="10084041" y="0"/>
                </a:lnTo>
                <a:close/>
              </a:path>
            </a:pathLst>
          </a:custGeom>
          <a:solidFill>
            <a:srgbClr val="D0CECE"/>
          </a:solidFill>
        </p:spPr>
        <p:txBody>
          <a:bodyPr wrap="square" lIns="0" tIns="0" rIns="0" bIns="0" rtlCol="0"/>
          <a:lstStyle/>
          <a:p>
            <a:endParaRPr sz="1632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748763" y="389252"/>
            <a:ext cx="164108" cy="179047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>
              <a:spcBef>
                <a:spcPts val="91"/>
              </a:spcBef>
            </a:pPr>
            <a:r>
              <a:rPr sz="1088" dirty="0">
                <a:latin typeface="Carlito"/>
                <a:cs typeface="Carlito"/>
              </a:rPr>
              <a:t>38</a:t>
            </a:r>
            <a:endParaRPr sz="1088">
              <a:latin typeface="Carlito"/>
              <a:cs typeface="Carlit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088763" y="734975"/>
            <a:ext cx="2625272" cy="207067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218811" indent="-207870">
              <a:spcBef>
                <a:spcPts val="91"/>
              </a:spcBef>
              <a:buFont typeface="Symbol"/>
              <a:buChar char=""/>
              <a:tabLst>
                <a:tab pos="218811" algn="l"/>
                <a:tab pos="219387" algn="l"/>
              </a:tabLst>
            </a:pPr>
            <a:r>
              <a:rPr sz="1270" spc="-5" dirty="0">
                <a:latin typeface="Carlito"/>
                <a:cs typeface="Carlito"/>
              </a:rPr>
              <a:t>Click on “</a:t>
            </a:r>
            <a:r>
              <a:rPr sz="1270" b="1" spc="-5" dirty="0">
                <a:latin typeface="Carlito"/>
                <a:cs typeface="Carlito"/>
              </a:rPr>
              <a:t>Radio</a:t>
            </a:r>
            <a:r>
              <a:rPr sz="1270" b="1" spc="-9" dirty="0">
                <a:latin typeface="Carlito"/>
                <a:cs typeface="Carlito"/>
              </a:rPr>
              <a:t> </a:t>
            </a:r>
            <a:r>
              <a:rPr sz="1270" b="1" spc="-5" dirty="0">
                <a:latin typeface="Carlito"/>
                <a:cs typeface="Carlito"/>
              </a:rPr>
              <a:t>Calibration</a:t>
            </a:r>
            <a:r>
              <a:rPr sz="1270" spc="-5" dirty="0">
                <a:latin typeface="Carlito"/>
                <a:cs typeface="Carlito"/>
              </a:rPr>
              <a:t>”</a:t>
            </a:r>
            <a:endParaRPr sz="1270" dirty="0">
              <a:latin typeface="Carlito"/>
              <a:cs typeface="Carlit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088764" y="5556074"/>
            <a:ext cx="7806373" cy="402505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218811" indent="-207870">
              <a:spcBef>
                <a:spcPts val="91"/>
              </a:spcBef>
              <a:buFont typeface="Symbol"/>
              <a:buChar char=""/>
              <a:tabLst>
                <a:tab pos="218811" algn="l"/>
                <a:tab pos="219387" algn="l"/>
              </a:tabLst>
            </a:pPr>
            <a:r>
              <a:rPr sz="1270" dirty="0">
                <a:latin typeface="Carlito"/>
                <a:cs typeface="Carlito"/>
              </a:rPr>
              <a:t>Press </a:t>
            </a:r>
            <a:r>
              <a:rPr sz="1270" spc="-5" dirty="0">
                <a:latin typeface="Carlito"/>
                <a:cs typeface="Carlito"/>
              </a:rPr>
              <a:t>“OK”, when prompted </a:t>
            </a:r>
            <a:r>
              <a:rPr sz="1270" dirty="0">
                <a:latin typeface="Carlito"/>
                <a:cs typeface="Carlito"/>
              </a:rPr>
              <a:t>to </a:t>
            </a:r>
            <a:r>
              <a:rPr sz="1270" spc="-5" dirty="0">
                <a:latin typeface="Carlito"/>
                <a:cs typeface="Carlito"/>
              </a:rPr>
              <a:t>check the </a:t>
            </a:r>
            <a:r>
              <a:rPr sz="1270" dirty="0">
                <a:latin typeface="Carlito"/>
                <a:cs typeface="Carlito"/>
              </a:rPr>
              <a:t>radio </a:t>
            </a:r>
            <a:r>
              <a:rPr sz="1270" spc="-5" dirty="0">
                <a:latin typeface="Carlito"/>
                <a:cs typeface="Carlito"/>
              </a:rPr>
              <a:t>control equipment, </a:t>
            </a:r>
            <a:r>
              <a:rPr sz="1270" dirty="0">
                <a:latin typeface="Carlito"/>
                <a:cs typeface="Carlito"/>
              </a:rPr>
              <a:t>is on, </a:t>
            </a:r>
            <a:r>
              <a:rPr sz="1270" spc="-5" dirty="0">
                <a:latin typeface="Carlito"/>
                <a:cs typeface="Carlito"/>
              </a:rPr>
              <a:t>the battery </a:t>
            </a:r>
            <a:r>
              <a:rPr sz="1270" dirty="0">
                <a:latin typeface="Carlito"/>
                <a:cs typeface="Carlito"/>
              </a:rPr>
              <a:t>is </a:t>
            </a:r>
            <a:r>
              <a:rPr sz="1270" spc="-5" dirty="0">
                <a:latin typeface="Carlito"/>
                <a:cs typeface="Carlito"/>
              </a:rPr>
              <a:t>not connected, and propellers </a:t>
            </a:r>
            <a:r>
              <a:rPr sz="1270" dirty="0">
                <a:latin typeface="Carlito"/>
                <a:cs typeface="Carlito"/>
              </a:rPr>
              <a:t>are </a:t>
            </a:r>
            <a:r>
              <a:rPr sz="1270" spc="-5" dirty="0">
                <a:latin typeface="Carlito"/>
                <a:cs typeface="Carlito"/>
              </a:rPr>
              <a:t>not</a:t>
            </a:r>
            <a:r>
              <a:rPr sz="1270" spc="127" dirty="0">
                <a:latin typeface="Carlito"/>
                <a:cs typeface="Carlito"/>
              </a:rPr>
              <a:t> </a:t>
            </a:r>
            <a:r>
              <a:rPr sz="1270" dirty="0">
                <a:latin typeface="Carlito"/>
                <a:cs typeface="Carlito"/>
              </a:rPr>
              <a:t>attached.</a:t>
            </a:r>
          </a:p>
        </p:txBody>
      </p:sp>
      <p:sp>
        <p:nvSpPr>
          <p:cNvPr id="5" name="object 5"/>
          <p:cNvSpPr/>
          <p:nvPr/>
        </p:nvSpPr>
        <p:spPr>
          <a:xfrm>
            <a:off x="2295597" y="1044061"/>
            <a:ext cx="8197930" cy="44221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2"/>
          </a:p>
        </p:txBody>
      </p:sp>
      <p:sp>
        <p:nvSpPr>
          <p:cNvPr id="6" name="object 6"/>
          <p:cNvSpPr/>
          <p:nvPr/>
        </p:nvSpPr>
        <p:spPr>
          <a:xfrm>
            <a:off x="1524000" y="276393"/>
            <a:ext cx="9144576" cy="6304638"/>
          </a:xfrm>
          <a:custGeom>
            <a:avLst/>
            <a:gdLst/>
            <a:ahLst/>
            <a:cxnLst/>
            <a:rect l="l" t="t" r="r" b="b"/>
            <a:pathLst>
              <a:path w="10084435" h="6952615">
                <a:moveTo>
                  <a:pt x="10084041" y="6946405"/>
                </a:moveTo>
                <a:lnTo>
                  <a:pt x="10077958" y="6946405"/>
                </a:lnTo>
                <a:lnTo>
                  <a:pt x="6096" y="6946405"/>
                </a:lnTo>
                <a:lnTo>
                  <a:pt x="0" y="6946405"/>
                </a:lnTo>
                <a:lnTo>
                  <a:pt x="0" y="6952488"/>
                </a:lnTo>
                <a:lnTo>
                  <a:pt x="6096" y="6952488"/>
                </a:lnTo>
                <a:lnTo>
                  <a:pt x="10077958" y="6952488"/>
                </a:lnTo>
                <a:lnTo>
                  <a:pt x="10084041" y="6952488"/>
                </a:lnTo>
                <a:lnTo>
                  <a:pt x="10084041" y="6946405"/>
                </a:lnTo>
                <a:close/>
              </a:path>
              <a:path w="10084435" h="6952615">
                <a:moveTo>
                  <a:pt x="10084041" y="0"/>
                </a:moveTo>
                <a:lnTo>
                  <a:pt x="10077958" y="0"/>
                </a:lnTo>
                <a:lnTo>
                  <a:pt x="6096" y="0"/>
                </a:lnTo>
                <a:lnTo>
                  <a:pt x="0" y="0"/>
                </a:lnTo>
                <a:lnTo>
                  <a:pt x="0" y="6946392"/>
                </a:lnTo>
                <a:lnTo>
                  <a:pt x="6096" y="6946392"/>
                </a:lnTo>
                <a:lnTo>
                  <a:pt x="6096" y="6096"/>
                </a:lnTo>
                <a:lnTo>
                  <a:pt x="10077958" y="6096"/>
                </a:lnTo>
                <a:lnTo>
                  <a:pt x="10077958" y="6946392"/>
                </a:lnTo>
                <a:lnTo>
                  <a:pt x="10084041" y="6946392"/>
                </a:lnTo>
                <a:lnTo>
                  <a:pt x="10084041" y="0"/>
                </a:lnTo>
                <a:close/>
              </a:path>
            </a:pathLst>
          </a:custGeom>
          <a:solidFill>
            <a:srgbClr val="D0CECE"/>
          </a:solidFill>
        </p:spPr>
        <p:txBody>
          <a:bodyPr wrap="square" lIns="0" tIns="0" rIns="0" bIns="0" rtlCol="0"/>
          <a:lstStyle/>
          <a:p>
            <a:endParaRPr sz="1632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088763" y="389253"/>
            <a:ext cx="8579237" cy="806205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R="4607" algn="r">
              <a:spcBef>
                <a:spcPts val="91"/>
              </a:spcBef>
            </a:pPr>
            <a:r>
              <a:rPr sz="1270" dirty="0">
                <a:latin typeface="Carlito"/>
                <a:cs typeface="Carlito"/>
              </a:rPr>
              <a:t>39</a:t>
            </a:r>
          </a:p>
          <a:p>
            <a:pPr>
              <a:spcBef>
                <a:spcPts val="32"/>
              </a:spcBef>
            </a:pPr>
            <a:endParaRPr sz="1270" dirty="0">
              <a:latin typeface="Carlito"/>
              <a:cs typeface="Carlito"/>
            </a:endParaRPr>
          </a:p>
          <a:p>
            <a:pPr marL="218811" indent="-207870">
              <a:buFont typeface="Symbol"/>
              <a:buChar char=""/>
              <a:tabLst>
                <a:tab pos="218811" algn="l"/>
                <a:tab pos="219387" algn="l"/>
              </a:tabLst>
            </a:pPr>
            <a:r>
              <a:rPr sz="1270" spc="-5" dirty="0">
                <a:latin typeface="Carlito"/>
                <a:cs typeface="Carlito"/>
              </a:rPr>
              <a:t>Move </a:t>
            </a:r>
            <a:r>
              <a:rPr sz="1270" dirty="0">
                <a:latin typeface="Carlito"/>
                <a:cs typeface="Carlito"/>
              </a:rPr>
              <a:t>the </a:t>
            </a:r>
            <a:r>
              <a:rPr sz="1270" spc="-5" dirty="0">
                <a:latin typeface="Carlito"/>
                <a:cs typeface="Carlito"/>
              </a:rPr>
              <a:t>transmitter’s control sticks, knobs and switches to their </a:t>
            </a:r>
            <a:r>
              <a:rPr sz="1270" dirty="0">
                <a:latin typeface="Carlito"/>
                <a:cs typeface="Carlito"/>
              </a:rPr>
              <a:t>limits. </a:t>
            </a:r>
            <a:r>
              <a:rPr sz="1270" spc="-9" dirty="0">
                <a:latin typeface="Carlito"/>
                <a:cs typeface="Carlito"/>
              </a:rPr>
              <a:t>Red </a:t>
            </a:r>
            <a:r>
              <a:rPr sz="1270" spc="-5" dirty="0">
                <a:latin typeface="Carlito"/>
                <a:cs typeface="Carlito"/>
              </a:rPr>
              <a:t>lines </a:t>
            </a:r>
            <a:r>
              <a:rPr sz="1270" dirty="0">
                <a:latin typeface="Carlito"/>
                <a:cs typeface="Carlito"/>
              </a:rPr>
              <a:t>will </a:t>
            </a:r>
            <a:r>
              <a:rPr sz="1270" spc="-5" dirty="0">
                <a:latin typeface="Carlito"/>
                <a:cs typeface="Carlito"/>
              </a:rPr>
              <a:t>appear across </a:t>
            </a:r>
            <a:r>
              <a:rPr sz="1270" dirty="0">
                <a:latin typeface="Carlito"/>
                <a:cs typeface="Carlito"/>
              </a:rPr>
              <a:t>the </a:t>
            </a:r>
            <a:r>
              <a:rPr sz="1270" spc="-5" dirty="0">
                <a:latin typeface="Carlito"/>
                <a:cs typeface="Carlito"/>
              </a:rPr>
              <a:t>calibration </a:t>
            </a:r>
            <a:r>
              <a:rPr sz="1270" dirty="0">
                <a:latin typeface="Carlito"/>
                <a:cs typeface="Carlito"/>
              </a:rPr>
              <a:t>bars to</a:t>
            </a:r>
            <a:r>
              <a:rPr sz="1270" spc="91" dirty="0">
                <a:latin typeface="Carlito"/>
                <a:cs typeface="Carlito"/>
              </a:rPr>
              <a:t> </a:t>
            </a:r>
            <a:r>
              <a:rPr sz="1270" spc="-9" dirty="0">
                <a:latin typeface="Carlito"/>
                <a:cs typeface="Carlito"/>
              </a:rPr>
              <a:t>show</a:t>
            </a:r>
            <a:endParaRPr sz="1270" dirty="0">
              <a:latin typeface="Carlito"/>
              <a:cs typeface="Carlito"/>
            </a:endParaRPr>
          </a:p>
          <a:p>
            <a:pPr marL="218811">
              <a:spcBef>
                <a:spcPts val="118"/>
              </a:spcBef>
            </a:pPr>
            <a:r>
              <a:rPr sz="1270" dirty="0">
                <a:latin typeface="Carlito"/>
                <a:cs typeface="Carlito"/>
              </a:rPr>
              <a:t>minimum </a:t>
            </a:r>
            <a:r>
              <a:rPr sz="1270" spc="-5" dirty="0">
                <a:latin typeface="Carlito"/>
                <a:cs typeface="Carlito"/>
              </a:rPr>
              <a:t>and maximum </a:t>
            </a:r>
            <a:r>
              <a:rPr sz="1270" dirty="0">
                <a:latin typeface="Carlito"/>
                <a:cs typeface="Carlito"/>
              </a:rPr>
              <a:t>values </a:t>
            </a:r>
            <a:r>
              <a:rPr sz="1270" spc="-5" dirty="0">
                <a:latin typeface="Carlito"/>
                <a:cs typeface="Carlito"/>
              </a:rPr>
              <a:t>seen so </a:t>
            </a:r>
            <a:r>
              <a:rPr sz="1270" dirty="0">
                <a:latin typeface="Carlito"/>
                <a:cs typeface="Carlito"/>
              </a:rPr>
              <a:t>far. </a:t>
            </a:r>
            <a:r>
              <a:rPr sz="1270" spc="-5" dirty="0">
                <a:latin typeface="Carlito"/>
                <a:cs typeface="Carlito"/>
              </a:rPr>
              <a:t>Select </a:t>
            </a:r>
            <a:r>
              <a:rPr sz="1270" b="1" spc="-5" dirty="0">
                <a:latin typeface="Carlito"/>
                <a:cs typeface="Carlito"/>
              </a:rPr>
              <a:t>Click when</a:t>
            </a:r>
            <a:r>
              <a:rPr sz="1270" b="1" spc="9" dirty="0">
                <a:latin typeface="Carlito"/>
                <a:cs typeface="Carlito"/>
              </a:rPr>
              <a:t> </a:t>
            </a:r>
            <a:r>
              <a:rPr sz="1270" b="1" spc="-5" dirty="0">
                <a:latin typeface="Carlito"/>
                <a:cs typeface="Carlito"/>
              </a:rPr>
              <a:t>Done</a:t>
            </a:r>
            <a:r>
              <a:rPr sz="1270" spc="-5" dirty="0">
                <a:latin typeface="Carlito"/>
                <a:cs typeface="Carlito"/>
              </a:rPr>
              <a:t>.</a:t>
            </a:r>
            <a:endParaRPr sz="1270" dirty="0">
              <a:latin typeface="Carlito"/>
              <a:cs typeface="Carlito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261106" y="1563348"/>
            <a:ext cx="7669788" cy="41648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2"/>
          </a:p>
        </p:txBody>
      </p:sp>
      <p:sp>
        <p:nvSpPr>
          <p:cNvPr id="4" name="object 4"/>
          <p:cNvSpPr/>
          <p:nvPr/>
        </p:nvSpPr>
        <p:spPr>
          <a:xfrm>
            <a:off x="1524000" y="276393"/>
            <a:ext cx="9144576" cy="6304638"/>
          </a:xfrm>
          <a:custGeom>
            <a:avLst/>
            <a:gdLst/>
            <a:ahLst/>
            <a:cxnLst/>
            <a:rect l="l" t="t" r="r" b="b"/>
            <a:pathLst>
              <a:path w="10084435" h="6952615">
                <a:moveTo>
                  <a:pt x="10084041" y="6946405"/>
                </a:moveTo>
                <a:lnTo>
                  <a:pt x="10077958" y="6946405"/>
                </a:lnTo>
                <a:lnTo>
                  <a:pt x="6096" y="6946405"/>
                </a:lnTo>
                <a:lnTo>
                  <a:pt x="0" y="6946405"/>
                </a:lnTo>
                <a:lnTo>
                  <a:pt x="0" y="6952488"/>
                </a:lnTo>
                <a:lnTo>
                  <a:pt x="6096" y="6952488"/>
                </a:lnTo>
                <a:lnTo>
                  <a:pt x="10077958" y="6952488"/>
                </a:lnTo>
                <a:lnTo>
                  <a:pt x="10084041" y="6952488"/>
                </a:lnTo>
                <a:lnTo>
                  <a:pt x="10084041" y="6946405"/>
                </a:lnTo>
                <a:close/>
              </a:path>
              <a:path w="10084435" h="6952615">
                <a:moveTo>
                  <a:pt x="10084041" y="0"/>
                </a:moveTo>
                <a:lnTo>
                  <a:pt x="10077958" y="0"/>
                </a:lnTo>
                <a:lnTo>
                  <a:pt x="6096" y="0"/>
                </a:lnTo>
                <a:lnTo>
                  <a:pt x="0" y="0"/>
                </a:lnTo>
                <a:lnTo>
                  <a:pt x="0" y="6946392"/>
                </a:lnTo>
                <a:lnTo>
                  <a:pt x="6096" y="6946392"/>
                </a:lnTo>
                <a:lnTo>
                  <a:pt x="6096" y="6096"/>
                </a:lnTo>
                <a:lnTo>
                  <a:pt x="10077958" y="6096"/>
                </a:lnTo>
                <a:lnTo>
                  <a:pt x="10077958" y="6946392"/>
                </a:lnTo>
                <a:lnTo>
                  <a:pt x="10084041" y="6946392"/>
                </a:lnTo>
                <a:lnTo>
                  <a:pt x="10084041" y="0"/>
                </a:lnTo>
                <a:close/>
              </a:path>
            </a:pathLst>
          </a:custGeom>
          <a:solidFill>
            <a:srgbClr val="D0CECE"/>
          </a:solidFill>
        </p:spPr>
        <p:txBody>
          <a:bodyPr wrap="square" lIns="0" tIns="0" rIns="0" bIns="0" rtlCol="0"/>
          <a:lstStyle/>
          <a:p>
            <a:endParaRPr sz="1632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510493" y="389253"/>
            <a:ext cx="7402724" cy="1229141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R="4607" algn="r">
              <a:spcBef>
                <a:spcPts val="91"/>
              </a:spcBef>
            </a:pPr>
            <a:r>
              <a:rPr sz="1270" dirty="0">
                <a:latin typeface="Carlito"/>
                <a:cs typeface="Carlito"/>
              </a:rPr>
              <a:t>40</a:t>
            </a:r>
          </a:p>
          <a:p>
            <a:pPr>
              <a:spcBef>
                <a:spcPts val="23"/>
              </a:spcBef>
            </a:pPr>
            <a:endParaRPr sz="1088" dirty="0">
              <a:latin typeface="Carlito"/>
              <a:cs typeface="Carlito"/>
            </a:endParaRPr>
          </a:p>
          <a:p>
            <a:pPr marL="218811" marR="123225" indent="-207294">
              <a:lnSpc>
                <a:spcPct val="109200"/>
              </a:lnSpc>
              <a:buFont typeface="Symbol"/>
              <a:buChar char=""/>
              <a:tabLst>
                <a:tab pos="218235" algn="l"/>
                <a:tab pos="218811" algn="l"/>
              </a:tabLst>
            </a:pPr>
            <a:r>
              <a:rPr sz="1270" dirty="0">
                <a:latin typeface="Carlito"/>
                <a:cs typeface="Carlito"/>
              </a:rPr>
              <a:t>A </a:t>
            </a:r>
            <a:r>
              <a:rPr sz="1270" spc="-5" dirty="0">
                <a:latin typeface="Carlito"/>
                <a:cs typeface="Carlito"/>
              </a:rPr>
              <a:t>window </a:t>
            </a:r>
            <a:r>
              <a:rPr sz="1270" dirty="0">
                <a:latin typeface="Carlito"/>
                <a:cs typeface="Carlito"/>
              </a:rPr>
              <a:t>will </a:t>
            </a:r>
            <a:r>
              <a:rPr sz="1270" spc="-5" dirty="0">
                <a:latin typeface="Carlito"/>
                <a:cs typeface="Carlito"/>
              </a:rPr>
              <a:t>appear with the </a:t>
            </a:r>
            <a:r>
              <a:rPr sz="1270" dirty="0">
                <a:latin typeface="Carlito"/>
                <a:cs typeface="Carlito"/>
              </a:rPr>
              <a:t>prompt, </a:t>
            </a:r>
            <a:r>
              <a:rPr sz="1270" spc="-5" dirty="0">
                <a:latin typeface="Carlito"/>
                <a:cs typeface="Carlito"/>
              </a:rPr>
              <a:t>“Ensure all </a:t>
            </a:r>
            <a:r>
              <a:rPr sz="1270" dirty="0">
                <a:latin typeface="Carlito"/>
                <a:cs typeface="Carlito"/>
              </a:rPr>
              <a:t>your </a:t>
            </a:r>
            <a:r>
              <a:rPr sz="1270" spc="-5" dirty="0">
                <a:latin typeface="Carlito"/>
                <a:cs typeface="Carlito"/>
              </a:rPr>
              <a:t>sticks </a:t>
            </a:r>
            <a:r>
              <a:rPr sz="1270" dirty="0">
                <a:latin typeface="Carlito"/>
                <a:cs typeface="Carlito"/>
              </a:rPr>
              <a:t>are </a:t>
            </a:r>
            <a:r>
              <a:rPr sz="1270" spc="-5" dirty="0">
                <a:latin typeface="Carlito"/>
                <a:cs typeface="Carlito"/>
              </a:rPr>
              <a:t>centered and </a:t>
            </a:r>
            <a:r>
              <a:rPr sz="1270" dirty="0">
                <a:latin typeface="Carlito"/>
                <a:cs typeface="Carlito"/>
              </a:rPr>
              <a:t>the </a:t>
            </a:r>
            <a:r>
              <a:rPr sz="1270" spc="-5" dirty="0">
                <a:latin typeface="Carlito"/>
                <a:cs typeface="Carlito"/>
              </a:rPr>
              <a:t>throttle </a:t>
            </a:r>
            <a:r>
              <a:rPr sz="1270" dirty="0">
                <a:latin typeface="Carlito"/>
                <a:cs typeface="Carlito"/>
              </a:rPr>
              <a:t>is </a:t>
            </a:r>
            <a:r>
              <a:rPr sz="1270" spc="-5" dirty="0">
                <a:latin typeface="Carlito"/>
                <a:cs typeface="Carlito"/>
              </a:rPr>
              <a:t>down and click ok </a:t>
            </a:r>
            <a:r>
              <a:rPr sz="1270" dirty="0">
                <a:latin typeface="Carlito"/>
                <a:cs typeface="Carlito"/>
              </a:rPr>
              <a:t>to </a:t>
            </a:r>
            <a:r>
              <a:rPr sz="1270" spc="-5" dirty="0">
                <a:latin typeface="Carlito"/>
                <a:cs typeface="Carlito"/>
              </a:rPr>
              <a:t>continue”.  Move </a:t>
            </a:r>
            <a:r>
              <a:rPr sz="1270" dirty="0">
                <a:latin typeface="Carlito"/>
                <a:cs typeface="Carlito"/>
              </a:rPr>
              <a:t>the </a:t>
            </a:r>
            <a:r>
              <a:rPr sz="1270" spc="-5" dirty="0">
                <a:latin typeface="Carlito"/>
                <a:cs typeface="Carlito"/>
              </a:rPr>
              <a:t>throttle to zero and press</a:t>
            </a:r>
            <a:r>
              <a:rPr sz="1270" spc="-9" dirty="0">
                <a:latin typeface="Carlito"/>
                <a:cs typeface="Carlito"/>
              </a:rPr>
              <a:t> </a:t>
            </a:r>
            <a:r>
              <a:rPr sz="1270" spc="-5" dirty="0">
                <a:latin typeface="Carlito"/>
                <a:cs typeface="Carlito"/>
              </a:rPr>
              <a:t>“OK”.</a:t>
            </a:r>
            <a:endParaRPr sz="1270" dirty="0">
              <a:latin typeface="Carlito"/>
              <a:cs typeface="Carlito"/>
            </a:endParaRPr>
          </a:p>
          <a:p>
            <a:pPr marL="218811" marR="389829" indent="-207294">
              <a:lnSpc>
                <a:spcPct val="109200"/>
              </a:lnSpc>
              <a:spcBef>
                <a:spcPts val="77"/>
              </a:spcBef>
              <a:buFont typeface="Symbol"/>
              <a:buChar char=""/>
              <a:tabLst>
                <a:tab pos="218235" algn="l"/>
                <a:tab pos="218811" algn="l"/>
              </a:tabLst>
            </a:pPr>
            <a:r>
              <a:rPr sz="1270" dirty="0">
                <a:latin typeface="Carlito"/>
                <a:cs typeface="Carlito"/>
              </a:rPr>
              <a:t>Mission </a:t>
            </a:r>
            <a:r>
              <a:rPr sz="1270" spc="-5" dirty="0">
                <a:latin typeface="Carlito"/>
                <a:cs typeface="Carlito"/>
              </a:rPr>
              <a:t>Planner </a:t>
            </a:r>
            <a:r>
              <a:rPr sz="1270" dirty="0">
                <a:latin typeface="Carlito"/>
                <a:cs typeface="Carlito"/>
              </a:rPr>
              <a:t>will </a:t>
            </a:r>
            <a:r>
              <a:rPr sz="1270" spc="-5" dirty="0">
                <a:latin typeface="Carlito"/>
                <a:cs typeface="Carlito"/>
              </a:rPr>
              <a:t>show </a:t>
            </a:r>
            <a:r>
              <a:rPr sz="1270" dirty="0">
                <a:latin typeface="Carlito"/>
                <a:cs typeface="Carlito"/>
              </a:rPr>
              <a:t>a </a:t>
            </a:r>
            <a:r>
              <a:rPr sz="1270" spc="-5" dirty="0">
                <a:latin typeface="Carlito"/>
                <a:cs typeface="Carlito"/>
              </a:rPr>
              <a:t>summary of the calibration data. Normal values </a:t>
            </a:r>
            <a:r>
              <a:rPr sz="1270" dirty="0">
                <a:latin typeface="Carlito"/>
                <a:cs typeface="Carlito"/>
              </a:rPr>
              <a:t>are </a:t>
            </a:r>
            <a:r>
              <a:rPr sz="1270" spc="-5" dirty="0">
                <a:latin typeface="Carlito"/>
                <a:cs typeface="Carlito"/>
              </a:rPr>
              <a:t>around 1100 </a:t>
            </a:r>
            <a:r>
              <a:rPr sz="1270" spc="5" dirty="0">
                <a:latin typeface="Carlito"/>
                <a:cs typeface="Carlito"/>
              </a:rPr>
              <a:t>for </a:t>
            </a:r>
            <a:r>
              <a:rPr sz="1270" dirty="0">
                <a:latin typeface="Carlito"/>
                <a:cs typeface="Carlito"/>
              </a:rPr>
              <a:t>minimums </a:t>
            </a:r>
            <a:r>
              <a:rPr sz="1270" spc="-5" dirty="0">
                <a:latin typeface="Carlito"/>
                <a:cs typeface="Carlito"/>
              </a:rPr>
              <a:t>and 1900 for  </a:t>
            </a:r>
            <a:r>
              <a:rPr sz="1270" dirty="0">
                <a:latin typeface="Carlito"/>
                <a:cs typeface="Carlito"/>
              </a:rPr>
              <a:t>maximums.</a:t>
            </a:r>
          </a:p>
        </p:txBody>
      </p:sp>
      <p:sp>
        <p:nvSpPr>
          <p:cNvPr id="3" name="object 3"/>
          <p:cNvSpPr/>
          <p:nvPr/>
        </p:nvSpPr>
        <p:spPr>
          <a:xfrm>
            <a:off x="2295597" y="1784269"/>
            <a:ext cx="8211174" cy="442228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2"/>
          </a:p>
        </p:txBody>
      </p:sp>
      <p:sp>
        <p:nvSpPr>
          <p:cNvPr id="4" name="object 4"/>
          <p:cNvSpPr/>
          <p:nvPr/>
        </p:nvSpPr>
        <p:spPr>
          <a:xfrm>
            <a:off x="1524000" y="276393"/>
            <a:ext cx="9144576" cy="6304638"/>
          </a:xfrm>
          <a:custGeom>
            <a:avLst/>
            <a:gdLst/>
            <a:ahLst/>
            <a:cxnLst/>
            <a:rect l="l" t="t" r="r" b="b"/>
            <a:pathLst>
              <a:path w="10084435" h="6952615">
                <a:moveTo>
                  <a:pt x="10084041" y="6946405"/>
                </a:moveTo>
                <a:lnTo>
                  <a:pt x="10077958" y="6946405"/>
                </a:lnTo>
                <a:lnTo>
                  <a:pt x="6096" y="6946405"/>
                </a:lnTo>
                <a:lnTo>
                  <a:pt x="0" y="6946405"/>
                </a:lnTo>
                <a:lnTo>
                  <a:pt x="0" y="6952488"/>
                </a:lnTo>
                <a:lnTo>
                  <a:pt x="6096" y="6952488"/>
                </a:lnTo>
                <a:lnTo>
                  <a:pt x="10077958" y="6952488"/>
                </a:lnTo>
                <a:lnTo>
                  <a:pt x="10084041" y="6952488"/>
                </a:lnTo>
                <a:lnTo>
                  <a:pt x="10084041" y="6946405"/>
                </a:lnTo>
                <a:close/>
              </a:path>
              <a:path w="10084435" h="6952615">
                <a:moveTo>
                  <a:pt x="10084041" y="0"/>
                </a:moveTo>
                <a:lnTo>
                  <a:pt x="10077958" y="0"/>
                </a:lnTo>
                <a:lnTo>
                  <a:pt x="6096" y="0"/>
                </a:lnTo>
                <a:lnTo>
                  <a:pt x="0" y="0"/>
                </a:lnTo>
                <a:lnTo>
                  <a:pt x="0" y="6946392"/>
                </a:lnTo>
                <a:lnTo>
                  <a:pt x="6096" y="6946392"/>
                </a:lnTo>
                <a:lnTo>
                  <a:pt x="6096" y="6096"/>
                </a:lnTo>
                <a:lnTo>
                  <a:pt x="10077958" y="6096"/>
                </a:lnTo>
                <a:lnTo>
                  <a:pt x="10077958" y="6946392"/>
                </a:lnTo>
                <a:lnTo>
                  <a:pt x="10084041" y="6946392"/>
                </a:lnTo>
                <a:lnTo>
                  <a:pt x="10084041" y="0"/>
                </a:lnTo>
                <a:close/>
              </a:path>
            </a:pathLst>
          </a:custGeom>
          <a:solidFill>
            <a:srgbClr val="D0CECE"/>
          </a:solidFill>
        </p:spPr>
        <p:txBody>
          <a:bodyPr wrap="square" lIns="0" tIns="0" rIns="0" bIns="0" rtlCol="0"/>
          <a:lstStyle/>
          <a:p>
            <a:endParaRPr sz="1632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748763" y="389252"/>
            <a:ext cx="164108" cy="179047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>
              <a:spcBef>
                <a:spcPts val="91"/>
              </a:spcBef>
            </a:pPr>
            <a:r>
              <a:rPr sz="1088" dirty="0">
                <a:latin typeface="Carlito"/>
                <a:cs typeface="Carlito"/>
              </a:rPr>
              <a:t>41</a:t>
            </a:r>
            <a:endParaRPr sz="1088">
              <a:latin typeface="Carlito"/>
              <a:cs typeface="Carlit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888377" y="700601"/>
            <a:ext cx="5589588" cy="897652"/>
          </a:xfrm>
          <a:prstGeom prst="rect">
            <a:avLst/>
          </a:prstGeom>
        </p:spPr>
        <p:txBody>
          <a:bodyPr vert="horz" wrap="square" lIns="0" tIns="38579" rIns="0" bIns="0" rtlCol="0">
            <a:spAutoFit/>
          </a:bodyPr>
          <a:lstStyle/>
          <a:p>
            <a:pPr marL="11516">
              <a:spcBef>
                <a:spcPts val="303"/>
              </a:spcBef>
            </a:pPr>
            <a:r>
              <a:rPr sz="1270" spc="-208" dirty="0">
                <a:solidFill>
                  <a:srgbClr val="2E5395"/>
                </a:solidFill>
                <a:latin typeface="Arial"/>
                <a:cs typeface="Arial"/>
              </a:rPr>
              <a:t>STEP</a:t>
            </a:r>
            <a:r>
              <a:rPr lang="en-IN" sz="1270" spc="-208" dirty="0">
                <a:solidFill>
                  <a:srgbClr val="2E5395"/>
                </a:solidFill>
                <a:latin typeface="Arial"/>
                <a:cs typeface="Arial"/>
              </a:rPr>
              <a:t> </a:t>
            </a:r>
            <a:r>
              <a:rPr sz="1270" spc="-208" dirty="0">
                <a:solidFill>
                  <a:srgbClr val="2E5395"/>
                </a:solidFill>
                <a:latin typeface="Arial"/>
                <a:cs typeface="Arial"/>
              </a:rPr>
              <a:t> </a:t>
            </a:r>
            <a:r>
              <a:rPr sz="1270" spc="-41" dirty="0">
                <a:solidFill>
                  <a:srgbClr val="2E5395"/>
                </a:solidFill>
                <a:latin typeface="Arial"/>
                <a:cs typeface="Arial"/>
              </a:rPr>
              <a:t>6: </a:t>
            </a:r>
            <a:r>
              <a:rPr sz="1270" spc="-50" dirty="0">
                <a:solidFill>
                  <a:srgbClr val="2E5395"/>
                </a:solidFill>
                <a:latin typeface="Arial"/>
                <a:cs typeface="Arial"/>
              </a:rPr>
              <a:t>Calibration </a:t>
            </a:r>
            <a:r>
              <a:rPr sz="1270" spc="-9" dirty="0">
                <a:solidFill>
                  <a:srgbClr val="2E5395"/>
                </a:solidFill>
                <a:latin typeface="Arial"/>
                <a:cs typeface="Arial"/>
              </a:rPr>
              <a:t>of </a:t>
            </a:r>
            <a:r>
              <a:rPr sz="1270" spc="-227" dirty="0">
                <a:solidFill>
                  <a:srgbClr val="2E5395"/>
                </a:solidFill>
                <a:latin typeface="Arial"/>
                <a:cs typeface="Arial"/>
              </a:rPr>
              <a:t>ESC </a:t>
            </a:r>
            <a:r>
              <a:rPr lang="en-IN" sz="1270" spc="-227" dirty="0">
                <a:solidFill>
                  <a:srgbClr val="2E5395"/>
                </a:solidFill>
                <a:latin typeface="Arial"/>
                <a:cs typeface="Arial"/>
              </a:rPr>
              <a:t> </a:t>
            </a:r>
            <a:r>
              <a:rPr sz="1270" spc="-50" dirty="0">
                <a:solidFill>
                  <a:srgbClr val="2E5395"/>
                </a:solidFill>
                <a:latin typeface="Arial"/>
                <a:cs typeface="Arial"/>
              </a:rPr>
              <a:t>(Electronic </a:t>
            </a:r>
            <a:r>
              <a:rPr sz="1270" spc="-77" dirty="0">
                <a:solidFill>
                  <a:srgbClr val="2E5395"/>
                </a:solidFill>
                <a:latin typeface="Arial"/>
                <a:cs typeface="Arial"/>
              </a:rPr>
              <a:t>speed</a:t>
            </a:r>
            <a:r>
              <a:rPr sz="1270" spc="-172" dirty="0">
                <a:solidFill>
                  <a:srgbClr val="2E5395"/>
                </a:solidFill>
                <a:latin typeface="Arial"/>
                <a:cs typeface="Arial"/>
              </a:rPr>
              <a:t> </a:t>
            </a:r>
            <a:r>
              <a:rPr sz="1270" spc="-27" dirty="0">
                <a:solidFill>
                  <a:srgbClr val="2E5395"/>
                </a:solidFill>
                <a:latin typeface="Arial"/>
                <a:cs typeface="Arial"/>
              </a:rPr>
              <a:t>controller)</a:t>
            </a:r>
            <a:endParaRPr sz="1270" dirty="0">
              <a:latin typeface="Arial"/>
              <a:cs typeface="Arial"/>
            </a:endParaRPr>
          </a:p>
          <a:p>
            <a:pPr marL="426105" indent="-207870">
              <a:spcBef>
                <a:spcPts val="199"/>
              </a:spcBef>
              <a:buFont typeface="Symbol"/>
              <a:buChar char=""/>
              <a:tabLst>
                <a:tab pos="426105" algn="l"/>
                <a:tab pos="426680" algn="l"/>
              </a:tabLst>
            </a:pPr>
            <a:r>
              <a:rPr sz="1270" spc="-5" dirty="0">
                <a:latin typeface="Carlito"/>
                <a:cs typeface="Carlito"/>
              </a:rPr>
              <a:t>Connect the ESC </a:t>
            </a:r>
            <a:r>
              <a:rPr sz="1270" dirty="0">
                <a:latin typeface="Carlito"/>
                <a:cs typeface="Carlito"/>
              </a:rPr>
              <a:t>to be </a:t>
            </a:r>
            <a:r>
              <a:rPr sz="1270" spc="-5" dirty="0">
                <a:latin typeface="Carlito"/>
                <a:cs typeface="Carlito"/>
              </a:rPr>
              <a:t>calibrated </a:t>
            </a:r>
            <a:r>
              <a:rPr sz="1270" dirty="0">
                <a:latin typeface="Carlito"/>
                <a:cs typeface="Carlito"/>
              </a:rPr>
              <a:t>to </a:t>
            </a:r>
            <a:r>
              <a:rPr sz="1270" spc="-5" dirty="0">
                <a:latin typeface="Carlito"/>
                <a:cs typeface="Carlito"/>
              </a:rPr>
              <a:t>the channel-3 of the</a:t>
            </a:r>
            <a:r>
              <a:rPr sz="1270" spc="45" dirty="0">
                <a:latin typeface="Carlito"/>
                <a:cs typeface="Carlito"/>
              </a:rPr>
              <a:t> </a:t>
            </a:r>
            <a:r>
              <a:rPr sz="1270" spc="-5" dirty="0">
                <a:latin typeface="Carlito"/>
                <a:cs typeface="Carlito"/>
              </a:rPr>
              <a:t>receiver.</a:t>
            </a:r>
            <a:endParaRPr sz="1270" dirty="0">
              <a:latin typeface="Carlito"/>
              <a:cs typeface="Carlito"/>
            </a:endParaRPr>
          </a:p>
          <a:p>
            <a:pPr marL="426105" indent="-207870">
              <a:spcBef>
                <a:spcPts val="181"/>
              </a:spcBef>
              <a:buFont typeface="Symbol"/>
              <a:buChar char=""/>
              <a:tabLst>
                <a:tab pos="426105" algn="l"/>
                <a:tab pos="426680" algn="l"/>
              </a:tabLst>
            </a:pPr>
            <a:r>
              <a:rPr sz="1270" dirty="0">
                <a:latin typeface="Carlito"/>
                <a:cs typeface="Carlito"/>
              </a:rPr>
              <a:t>Power </a:t>
            </a:r>
            <a:r>
              <a:rPr sz="1270" spc="-5" dirty="0">
                <a:latin typeface="Carlito"/>
                <a:cs typeface="Carlito"/>
              </a:rPr>
              <a:t>ON the</a:t>
            </a:r>
            <a:r>
              <a:rPr sz="1270" spc="-18" dirty="0">
                <a:latin typeface="Carlito"/>
                <a:cs typeface="Carlito"/>
              </a:rPr>
              <a:t> </a:t>
            </a:r>
            <a:r>
              <a:rPr sz="1270" spc="-5" dirty="0">
                <a:latin typeface="Carlito"/>
                <a:cs typeface="Carlito"/>
              </a:rPr>
              <a:t>transmitter.</a:t>
            </a:r>
            <a:endParaRPr sz="1270" dirty="0">
              <a:latin typeface="Carlito"/>
              <a:cs typeface="Carlito"/>
            </a:endParaRPr>
          </a:p>
          <a:p>
            <a:pPr marL="426105" indent="-207870">
              <a:spcBef>
                <a:spcPts val="185"/>
              </a:spcBef>
              <a:buFont typeface="Symbol"/>
              <a:buChar char=""/>
              <a:tabLst>
                <a:tab pos="426105" algn="l"/>
                <a:tab pos="426680" algn="l"/>
              </a:tabLst>
            </a:pPr>
            <a:r>
              <a:rPr sz="1270" spc="-5" dirty="0">
                <a:latin typeface="Carlito"/>
                <a:cs typeface="Carlito"/>
              </a:rPr>
              <a:t>Make the Throttle knob to </a:t>
            </a:r>
            <a:r>
              <a:rPr sz="1270" dirty="0">
                <a:latin typeface="Carlito"/>
                <a:cs typeface="Carlito"/>
              </a:rPr>
              <a:t>its max</a:t>
            </a:r>
            <a:r>
              <a:rPr sz="1270" spc="9" dirty="0">
                <a:latin typeface="Carlito"/>
                <a:cs typeface="Carlito"/>
              </a:rPr>
              <a:t> </a:t>
            </a:r>
            <a:r>
              <a:rPr sz="1270" spc="-5" dirty="0">
                <a:latin typeface="Carlito"/>
                <a:cs typeface="Carlito"/>
              </a:rPr>
              <a:t>position.</a:t>
            </a:r>
            <a:endParaRPr sz="1270" dirty="0">
              <a:latin typeface="Carlito"/>
              <a:cs typeface="Carlit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019204" y="5243598"/>
            <a:ext cx="6004177" cy="207067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218811" indent="-207870">
              <a:spcBef>
                <a:spcPts val="91"/>
              </a:spcBef>
              <a:buFont typeface="Symbol"/>
              <a:buChar char=""/>
              <a:tabLst>
                <a:tab pos="218811" algn="l"/>
                <a:tab pos="219387" algn="l"/>
              </a:tabLst>
            </a:pPr>
            <a:r>
              <a:rPr sz="1270" dirty="0">
                <a:latin typeface="Carlito"/>
                <a:cs typeface="Carlito"/>
              </a:rPr>
              <a:t>Provide </a:t>
            </a:r>
            <a:r>
              <a:rPr sz="1270" spc="-5" dirty="0">
                <a:latin typeface="Carlito"/>
                <a:cs typeface="Carlito"/>
              </a:rPr>
              <a:t>the power supply </a:t>
            </a:r>
            <a:r>
              <a:rPr sz="1270" dirty="0">
                <a:latin typeface="Carlito"/>
                <a:cs typeface="Carlito"/>
              </a:rPr>
              <a:t>to the </a:t>
            </a:r>
            <a:r>
              <a:rPr sz="1270" spc="-5" dirty="0">
                <a:latin typeface="Carlito"/>
                <a:cs typeface="Carlito"/>
              </a:rPr>
              <a:t>controller </a:t>
            </a:r>
            <a:r>
              <a:rPr sz="1270" dirty="0">
                <a:latin typeface="Carlito"/>
                <a:cs typeface="Carlito"/>
              </a:rPr>
              <a:t>by </a:t>
            </a:r>
            <a:r>
              <a:rPr sz="1270" spc="-5" dirty="0">
                <a:latin typeface="Carlito"/>
                <a:cs typeface="Carlito"/>
              </a:rPr>
              <a:t>connecting </a:t>
            </a:r>
            <a:r>
              <a:rPr sz="1270" dirty="0">
                <a:latin typeface="Carlito"/>
                <a:cs typeface="Carlito"/>
              </a:rPr>
              <a:t>the</a:t>
            </a:r>
            <a:r>
              <a:rPr sz="1270" spc="-27" dirty="0">
                <a:latin typeface="Carlito"/>
                <a:cs typeface="Carlito"/>
              </a:rPr>
              <a:t> </a:t>
            </a:r>
            <a:r>
              <a:rPr sz="1270" spc="-5" dirty="0">
                <a:latin typeface="Carlito"/>
                <a:cs typeface="Carlito"/>
              </a:rPr>
              <a:t>battery.</a:t>
            </a:r>
            <a:endParaRPr sz="1270" dirty="0">
              <a:latin typeface="Carlito"/>
              <a:cs typeface="Carlito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962649" y="1721121"/>
            <a:ext cx="4266702" cy="34151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2"/>
          </a:p>
        </p:txBody>
      </p:sp>
      <p:sp>
        <p:nvSpPr>
          <p:cNvPr id="6" name="object 6"/>
          <p:cNvSpPr/>
          <p:nvPr/>
        </p:nvSpPr>
        <p:spPr>
          <a:xfrm>
            <a:off x="1524000" y="276393"/>
            <a:ext cx="9144576" cy="6304638"/>
          </a:xfrm>
          <a:custGeom>
            <a:avLst/>
            <a:gdLst/>
            <a:ahLst/>
            <a:cxnLst/>
            <a:rect l="l" t="t" r="r" b="b"/>
            <a:pathLst>
              <a:path w="10084435" h="6952615">
                <a:moveTo>
                  <a:pt x="10084041" y="6946405"/>
                </a:moveTo>
                <a:lnTo>
                  <a:pt x="10077958" y="6946405"/>
                </a:lnTo>
                <a:lnTo>
                  <a:pt x="6096" y="6946405"/>
                </a:lnTo>
                <a:lnTo>
                  <a:pt x="0" y="6946405"/>
                </a:lnTo>
                <a:lnTo>
                  <a:pt x="0" y="6952488"/>
                </a:lnTo>
                <a:lnTo>
                  <a:pt x="6096" y="6952488"/>
                </a:lnTo>
                <a:lnTo>
                  <a:pt x="10077958" y="6952488"/>
                </a:lnTo>
                <a:lnTo>
                  <a:pt x="10084041" y="6952488"/>
                </a:lnTo>
                <a:lnTo>
                  <a:pt x="10084041" y="6946405"/>
                </a:lnTo>
                <a:close/>
              </a:path>
              <a:path w="10084435" h="6952615">
                <a:moveTo>
                  <a:pt x="10084041" y="0"/>
                </a:moveTo>
                <a:lnTo>
                  <a:pt x="10077958" y="0"/>
                </a:lnTo>
                <a:lnTo>
                  <a:pt x="6096" y="0"/>
                </a:lnTo>
                <a:lnTo>
                  <a:pt x="0" y="0"/>
                </a:lnTo>
                <a:lnTo>
                  <a:pt x="0" y="6946392"/>
                </a:lnTo>
                <a:lnTo>
                  <a:pt x="6096" y="6946392"/>
                </a:lnTo>
                <a:lnTo>
                  <a:pt x="6096" y="6096"/>
                </a:lnTo>
                <a:lnTo>
                  <a:pt x="10077958" y="6096"/>
                </a:lnTo>
                <a:lnTo>
                  <a:pt x="10077958" y="6946392"/>
                </a:lnTo>
                <a:lnTo>
                  <a:pt x="10084041" y="6946392"/>
                </a:lnTo>
                <a:lnTo>
                  <a:pt x="10084041" y="0"/>
                </a:lnTo>
                <a:close/>
              </a:path>
            </a:pathLst>
          </a:custGeom>
          <a:solidFill>
            <a:srgbClr val="D0CECE"/>
          </a:solidFill>
        </p:spPr>
        <p:txBody>
          <a:bodyPr wrap="square" lIns="0" tIns="0" rIns="0" bIns="0" rtlCol="0"/>
          <a:lstStyle/>
          <a:p>
            <a:endParaRPr sz="1632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94CF71D-9418-49FE-BE79-EE858C5F122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904" b="20476"/>
          <a:stretch/>
        </p:blipFill>
        <p:spPr>
          <a:xfrm rot="16200000">
            <a:off x="6514175" y="2160244"/>
            <a:ext cx="5343617" cy="307894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48E386-E2D3-43F6-8F86-E65FF1C66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dirty="0">
                <a:latin typeface="+mn-lt"/>
              </a:rPr>
              <a:t>Electronic Speed Controller (</a:t>
            </a:r>
            <a:r>
              <a:rPr lang="en-IN" sz="4400" b="1" i="0" u="none" strike="noStrike" dirty="0">
                <a:solidFill>
                  <a:srgbClr val="000000"/>
                </a:solidFill>
                <a:effectLst/>
                <a:latin typeface="+mn-lt"/>
              </a:rPr>
              <a:t>Simonk 30A)</a:t>
            </a:r>
            <a:endParaRPr lang="en-IN" b="1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2D9184-9EC2-416C-B460-ACCB7886BD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7034" y="1736780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en-IN" sz="2400" dirty="0"/>
              <a:t>Output: </a:t>
            </a:r>
          </a:p>
          <a:p>
            <a:pPr lvl="1"/>
            <a:r>
              <a:rPr lang="en-IN" sz="2000" dirty="0"/>
              <a:t>30A continuous; </a:t>
            </a:r>
          </a:p>
          <a:p>
            <a:pPr lvl="1"/>
            <a:r>
              <a:rPr lang="en-IN" sz="2000" dirty="0"/>
              <a:t>40Amps for 10 seconds</a:t>
            </a:r>
          </a:p>
          <a:p>
            <a:r>
              <a:rPr lang="en-IN" sz="2400" dirty="0"/>
              <a:t>Input voltage: 2-4 cells Lithium Polymer</a:t>
            </a:r>
          </a:p>
          <a:p>
            <a:r>
              <a:rPr lang="en-IN" sz="2400" dirty="0"/>
              <a:t>BEC : </a:t>
            </a:r>
            <a:r>
              <a:rPr lang="en-US" sz="2400" dirty="0"/>
              <a:t>5V, 3Amp for external receiver and servos</a:t>
            </a:r>
          </a:p>
          <a:p>
            <a:r>
              <a:rPr lang="en-IN" sz="2400" dirty="0"/>
              <a:t>Max Speed: </a:t>
            </a:r>
          </a:p>
          <a:p>
            <a:pPr lvl="1"/>
            <a:r>
              <a:rPr lang="en-IN" sz="2000" dirty="0"/>
              <a:t>2 Pole: 210,000rpm;</a:t>
            </a:r>
          </a:p>
          <a:p>
            <a:pPr lvl="1"/>
            <a:r>
              <a:rPr lang="en-IN" sz="2000" dirty="0"/>
              <a:t>6 Pole: 70,000rpm; </a:t>
            </a:r>
          </a:p>
          <a:p>
            <a:pPr lvl="1"/>
            <a:r>
              <a:rPr lang="en-IN" sz="2000" dirty="0"/>
              <a:t>12 Pole: 35,000rpm</a:t>
            </a:r>
          </a:p>
          <a:p>
            <a:r>
              <a:rPr lang="en-US" sz="2400" dirty="0"/>
              <a:t>Weight: 32gms</a:t>
            </a:r>
          </a:p>
          <a:p>
            <a:r>
              <a:rPr lang="en-US" sz="2400" dirty="0"/>
              <a:t>Size: 55mm x 26mm x 13mm 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417510434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095672" y="389252"/>
            <a:ext cx="7817314" cy="1013762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R="4607" algn="r">
              <a:spcBef>
                <a:spcPts val="91"/>
              </a:spcBef>
            </a:pPr>
            <a:r>
              <a:rPr sz="1270" dirty="0">
                <a:latin typeface="Carlito"/>
                <a:cs typeface="Carlito"/>
              </a:rPr>
              <a:t>42</a:t>
            </a:r>
          </a:p>
          <a:p>
            <a:pPr>
              <a:lnSpc>
                <a:spcPct val="100000"/>
              </a:lnSpc>
            </a:pPr>
            <a:endParaRPr sz="1270" dirty="0">
              <a:latin typeface="Carlito"/>
              <a:cs typeface="Carlito"/>
            </a:endParaRPr>
          </a:p>
          <a:p>
            <a:pPr>
              <a:spcBef>
                <a:spcPts val="18"/>
              </a:spcBef>
            </a:pPr>
            <a:endParaRPr sz="1270" dirty="0">
              <a:latin typeface="Carlito"/>
              <a:cs typeface="Carlito"/>
            </a:endParaRPr>
          </a:p>
          <a:p>
            <a:pPr marL="218811" marR="108254" indent="-207870">
              <a:lnSpc>
                <a:spcPct val="109200"/>
              </a:lnSpc>
              <a:buFont typeface="Symbol"/>
              <a:buChar char=""/>
              <a:tabLst>
                <a:tab pos="218811" algn="l"/>
                <a:tab pos="219387" algn="l"/>
              </a:tabLst>
            </a:pPr>
            <a:r>
              <a:rPr sz="1270" dirty="0">
                <a:latin typeface="Carlito"/>
                <a:cs typeface="Carlito"/>
              </a:rPr>
              <a:t>Now, Bring the </a:t>
            </a:r>
            <a:r>
              <a:rPr sz="1270" spc="-5" dirty="0">
                <a:latin typeface="Carlito"/>
                <a:cs typeface="Carlito"/>
              </a:rPr>
              <a:t>Throttle knob position </a:t>
            </a:r>
            <a:r>
              <a:rPr sz="1270" dirty="0">
                <a:latin typeface="Carlito"/>
                <a:cs typeface="Carlito"/>
              </a:rPr>
              <a:t>from max to min, </a:t>
            </a:r>
            <a:r>
              <a:rPr sz="1270" spc="-5" dirty="0">
                <a:latin typeface="Carlito"/>
                <a:cs typeface="Carlito"/>
              </a:rPr>
              <a:t>you </a:t>
            </a:r>
            <a:r>
              <a:rPr sz="1270" dirty="0">
                <a:latin typeface="Carlito"/>
                <a:cs typeface="Carlito"/>
              </a:rPr>
              <a:t>will </a:t>
            </a:r>
            <a:r>
              <a:rPr sz="1270" b="1" spc="-5" dirty="0">
                <a:latin typeface="Carlito"/>
                <a:cs typeface="Carlito"/>
              </a:rPr>
              <a:t>hear </a:t>
            </a:r>
            <a:r>
              <a:rPr sz="1270" b="1" dirty="0">
                <a:latin typeface="Carlito"/>
                <a:cs typeface="Carlito"/>
              </a:rPr>
              <a:t>2 </a:t>
            </a:r>
            <a:r>
              <a:rPr sz="1270" b="1" spc="-5" dirty="0">
                <a:latin typeface="Carlito"/>
                <a:cs typeface="Carlito"/>
              </a:rPr>
              <a:t>beeps </a:t>
            </a:r>
            <a:r>
              <a:rPr sz="1270" b="1" dirty="0">
                <a:latin typeface="Carlito"/>
                <a:cs typeface="Carlito"/>
              </a:rPr>
              <a:t>sound </a:t>
            </a:r>
            <a:r>
              <a:rPr sz="1270" spc="-5" dirty="0">
                <a:latin typeface="Carlito"/>
                <a:cs typeface="Carlito"/>
              </a:rPr>
              <a:t>which indicates </a:t>
            </a:r>
            <a:r>
              <a:rPr sz="1270" dirty="0">
                <a:latin typeface="Carlito"/>
                <a:cs typeface="Carlito"/>
              </a:rPr>
              <a:t>the </a:t>
            </a:r>
            <a:r>
              <a:rPr sz="1270" spc="-5" dirty="0">
                <a:latin typeface="Carlito"/>
                <a:cs typeface="Carlito"/>
              </a:rPr>
              <a:t>ESC under calibration </a:t>
            </a:r>
            <a:r>
              <a:rPr sz="1270" dirty="0">
                <a:latin typeface="Carlito"/>
                <a:cs typeface="Carlito"/>
              </a:rPr>
              <a:t>is </a:t>
            </a:r>
            <a:r>
              <a:rPr sz="1270" spc="-9" dirty="0">
                <a:latin typeface="Carlito"/>
                <a:cs typeface="Carlito"/>
              </a:rPr>
              <a:t>now  </a:t>
            </a:r>
            <a:r>
              <a:rPr sz="1270" spc="-5" dirty="0">
                <a:latin typeface="Carlito"/>
                <a:cs typeface="Carlito"/>
              </a:rPr>
              <a:t>calibrated.</a:t>
            </a:r>
            <a:endParaRPr sz="1270" dirty="0">
              <a:latin typeface="Carlito"/>
              <a:cs typeface="Carlit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095671" y="5579552"/>
            <a:ext cx="2825658" cy="207067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218811" indent="-207870">
              <a:spcBef>
                <a:spcPts val="91"/>
              </a:spcBef>
              <a:buFont typeface="Symbol"/>
              <a:buChar char=""/>
              <a:tabLst>
                <a:tab pos="218811" algn="l"/>
                <a:tab pos="219387" algn="l"/>
              </a:tabLst>
            </a:pPr>
            <a:r>
              <a:rPr sz="1270" dirty="0">
                <a:latin typeface="Carlito"/>
                <a:cs typeface="Carlito"/>
              </a:rPr>
              <a:t>Repeat </a:t>
            </a:r>
            <a:r>
              <a:rPr sz="1270" spc="-5" dirty="0">
                <a:latin typeface="Carlito"/>
                <a:cs typeface="Carlito"/>
              </a:rPr>
              <a:t>these steps for other</a:t>
            </a:r>
            <a:r>
              <a:rPr sz="1270" spc="-32" dirty="0">
                <a:latin typeface="Carlito"/>
                <a:cs typeface="Carlito"/>
              </a:rPr>
              <a:t> </a:t>
            </a:r>
            <a:r>
              <a:rPr sz="1270" spc="-5" dirty="0">
                <a:latin typeface="Carlito"/>
                <a:cs typeface="Carlito"/>
              </a:rPr>
              <a:t>ESCs.</a:t>
            </a:r>
            <a:endParaRPr sz="1270" dirty="0">
              <a:latin typeface="Carlito"/>
              <a:cs typeface="Carlito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746660" y="1522807"/>
            <a:ext cx="4910352" cy="393652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2"/>
          </a:p>
        </p:txBody>
      </p:sp>
      <p:sp>
        <p:nvSpPr>
          <p:cNvPr id="5" name="object 5"/>
          <p:cNvSpPr/>
          <p:nvPr/>
        </p:nvSpPr>
        <p:spPr>
          <a:xfrm>
            <a:off x="1524000" y="276393"/>
            <a:ext cx="9144576" cy="6304638"/>
          </a:xfrm>
          <a:custGeom>
            <a:avLst/>
            <a:gdLst/>
            <a:ahLst/>
            <a:cxnLst/>
            <a:rect l="l" t="t" r="r" b="b"/>
            <a:pathLst>
              <a:path w="10084435" h="6952615">
                <a:moveTo>
                  <a:pt x="10084041" y="6946405"/>
                </a:moveTo>
                <a:lnTo>
                  <a:pt x="10077958" y="6946405"/>
                </a:lnTo>
                <a:lnTo>
                  <a:pt x="6096" y="6946405"/>
                </a:lnTo>
                <a:lnTo>
                  <a:pt x="0" y="6946405"/>
                </a:lnTo>
                <a:lnTo>
                  <a:pt x="0" y="6952488"/>
                </a:lnTo>
                <a:lnTo>
                  <a:pt x="6096" y="6952488"/>
                </a:lnTo>
                <a:lnTo>
                  <a:pt x="10077958" y="6952488"/>
                </a:lnTo>
                <a:lnTo>
                  <a:pt x="10084041" y="6952488"/>
                </a:lnTo>
                <a:lnTo>
                  <a:pt x="10084041" y="6946405"/>
                </a:lnTo>
                <a:close/>
              </a:path>
              <a:path w="10084435" h="6952615">
                <a:moveTo>
                  <a:pt x="10084041" y="0"/>
                </a:moveTo>
                <a:lnTo>
                  <a:pt x="10077958" y="0"/>
                </a:lnTo>
                <a:lnTo>
                  <a:pt x="6096" y="0"/>
                </a:lnTo>
                <a:lnTo>
                  <a:pt x="0" y="0"/>
                </a:lnTo>
                <a:lnTo>
                  <a:pt x="0" y="6946392"/>
                </a:lnTo>
                <a:lnTo>
                  <a:pt x="6096" y="6946392"/>
                </a:lnTo>
                <a:lnTo>
                  <a:pt x="6096" y="6096"/>
                </a:lnTo>
                <a:lnTo>
                  <a:pt x="10077958" y="6096"/>
                </a:lnTo>
                <a:lnTo>
                  <a:pt x="10077958" y="6946392"/>
                </a:lnTo>
                <a:lnTo>
                  <a:pt x="10084041" y="6946392"/>
                </a:lnTo>
                <a:lnTo>
                  <a:pt x="10084041" y="0"/>
                </a:lnTo>
                <a:close/>
              </a:path>
            </a:pathLst>
          </a:custGeom>
          <a:solidFill>
            <a:srgbClr val="D0CECE"/>
          </a:solidFill>
        </p:spPr>
        <p:txBody>
          <a:bodyPr wrap="square" lIns="0" tIns="0" rIns="0" bIns="0" rtlCol="0"/>
          <a:lstStyle/>
          <a:p>
            <a:endParaRPr sz="1632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DF0A-C192-461D-9E17-4C14334EBC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586" y="0"/>
            <a:ext cx="10515600" cy="1325563"/>
          </a:xfrm>
        </p:spPr>
        <p:txBody>
          <a:bodyPr/>
          <a:lstStyle/>
          <a:p>
            <a:pPr algn="ctr"/>
            <a:r>
              <a:rPr lang="en-IN" b="1" dirty="0"/>
              <a:t>Connections of ESC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1687CE2-D90A-4FC2-AA76-06DF10C892A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904" b="20476"/>
          <a:stretch/>
        </p:blipFill>
        <p:spPr>
          <a:xfrm>
            <a:off x="3597728" y="937886"/>
            <a:ext cx="5343617" cy="3078942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89E27CB-66AC-462A-BFEB-D44C0D2060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b="12432"/>
          <a:stretch/>
        </p:blipFill>
        <p:spPr>
          <a:xfrm>
            <a:off x="1306285" y="3828828"/>
            <a:ext cx="9579429" cy="2758124"/>
          </a:xfrm>
        </p:spPr>
      </p:pic>
    </p:spTree>
    <p:extLst>
      <p:ext uri="{BB962C8B-B14F-4D97-AF65-F5344CB8AC3E}">
        <p14:creationId xmlns:p14="http://schemas.microsoft.com/office/powerpoint/2010/main" val="38805275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aphical user interface&#10;&#10;Description automatically generated">
            <a:extLst>
              <a:ext uri="{FF2B5EF4-FFF2-40B4-BE49-F238E27FC236}">
                <a16:creationId xmlns:a16="http://schemas.microsoft.com/office/drawing/2014/main" id="{6C6E4C95-88AE-4C78-8838-AF44490177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6645" y="1478756"/>
            <a:ext cx="5379244" cy="537924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CACC830-37E8-41EE-B7EF-E6AB053E3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dirty="0"/>
              <a:t>TRANSMITTER (Fly sky fs-i6 )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C93A3A-1D5A-4342-AAF6-5E653A26C4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IN" dirty="0"/>
              <a:t>Model type 		: Quadcopter</a:t>
            </a:r>
          </a:p>
          <a:p>
            <a:r>
              <a:rPr lang="en-IN" b="0" i="0" dirty="0">
                <a:solidFill>
                  <a:srgbClr val="000000"/>
                </a:solidFill>
                <a:effectLst/>
                <a:latin typeface="proxima-nova"/>
              </a:rPr>
              <a:t>RF range 		: 2.408 - 2.475GHz</a:t>
            </a:r>
          </a:p>
          <a:p>
            <a:r>
              <a:rPr lang="en-IN" b="0" i="0" dirty="0">
                <a:solidFill>
                  <a:srgbClr val="000000"/>
                </a:solidFill>
                <a:effectLst/>
                <a:latin typeface="proxima-nova"/>
              </a:rPr>
              <a:t>Bandwidth 		: 500 KHz</a:t>
            </a:r>
            <a:endParaRPr lang="en-IN" dirty="0"/>
          </a:p>
          <a:p>
            <a:r>
              <a:rPr lang="en-IN" dirty="0"/>
              <a:t>Bands 		: 135</a:t>
            </a: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proxima-nova"/>
              </a:rPr>
              <a:t>RF power 		: Less than 20 dBm</a:t>
            </a:r>
            <a:endParaRPr lang="en-IN" dirty="0"/>
          </a:p>
          <a:p>
            <a:r>
              <a:rPr lang="en-IN" dirty="0"/>
              <a:t>Protocol 		: AFHDS 2A</a:t>
            </a:r>
          </a:p>
          <a:p>
            <a:r>
              <a:rPr lang="en-IN" dirty="0"/>
              <a:t>Modulation type 	: GFSK</a:t>
            </a:r>
          </a:p>
          <a:p>
            <a:r>
              <a:rPr lang="en-IN" b="0" i="0" dirty="0">
                <a:solidFill>
                  <a:srgbClr val="000000"/>
                </a:solidFill>
                <a:effectLst/>
                <a:latin typeface="proxima-nova"/>
              </a:rPr>
              <a:t>PS2/USB Port 		: Yes (Micro-USB)</a:t>
            </a:r>
          </a:p>
          <a:p>
            <a:r>
              <a:rPr lang="en-US" dirty="0"/>
              <a:t>Power input 		: 6V DC 1.4AA*4</a:t>
            </a:r>
          </a:p>
          <a:p>
            <a:r>
              <a:rPr lang="en-US" dirty="0"/>
              <a:t>Weight		: 392g</a:t>
            </a:r>
          </a:p>
          <a:p>
            <a:r>
              <a:rPr lang="en-US" dirty="0"/>
              <a:t>Size 			: 174 x 89 x 190 mm</a:t>
            </a:r>
          </a:p>
          <a:p>
            <a:r>
              <a:rPr lang="en-US" dirty="0"/>
              <a:t>Color 			: Black </a:t>
            </a: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01621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1234</TotalTime>
  <Words>2553</Words>
  <Application>Microsoft Office PowerPoint</Application>
  <PresentationFormat>Widescreen</PresentationFormat>
  <Paragraphs>345</Paragraphs>
  <Slides>70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79" baseType="lpstr">
      <vt:lpstr>Arial</vt:lpstr>
      <vt:lpstr>Calibri</vt:lpstr>
      <vt:lpstr>Calibri Light</vt:lpstr>
      <vt:lpstr>Carlito</vt:lpstr>
      <vt:lpstr>Courier New</vt:lpstr>
      <vt:lpstr>Open Sans</vt:lpstr>
      <vt:lpstr>proxima-nova</vt:lpstr>
      <vt:lpstr>Symbol</vt:lpstr>
      <vt:lpstr>Office Theme</vt:lpstr>
      <vt:lpstr>Workshop on Drone</vt:lpstr>
      <vt:lpstr>CONTENT</vt:lpstr>
      <vt:lpstr>Main Components</vt:lpstr>
      <vt:lpstr>Frame (quad-coptor 4 axis) - F450</vt:lpstr>
      <vt:lpstr>Directions of motors w.r.t the frames</vt:lpstr>
      <vt:lpstr>MOTORS (A2212/13T) </vt:lpstr>
      <vt:lpstr>Electronic Speed Controller (Simonk 30A)</vt:lpstr>
      <vt:lpstr>Connections of ESC</vt:lpstr>
      <vt:lpstr>TRANSMITTER (Fly sky fs-i6 )</vt:lpstr>
      <vt:lpstr>    </vt:lpstr>
      <vt:lpstr>PowerPoint Presentation</vt:lpstr>
      <vt:lpstr> FUNCTION OF EACH STICK</vt:lpstr>
      <vt:lpstr> FUNCTION OF EACH STICK</vt:lpstr>
      <vt:lpstr> FUNCTION OF EACH STICK </vt:lpstr>
      <vt:lpstr> FUNCTION OF EACH STICK </vt:lpstr>
      <vt:lpstr>Receiver (Fly sky fs-ia6)</vt:lpstr>
      <vt:lpstr>Binding Transmitter and Receiver (Fly sky fs-i6) </vt:lpstr>
      <vt:lpstr>Controller (ArduPilot APM 2.8)</vt:lpstr>
      <vt:lpstr>GPS MODULE </vt:lpstr>
      <vt:lpstr>Battery  (2200mAh 3S, 11V) (Shang yi B3) </vt:lpstr>
      <vt:lpstr>Battery Charger</vt:lpstr>
      <vt:lpstr>Overall Interconnection Diagram</vt:lpstr>
      <vt:lpstr>CONNECTION BETWEEN ESC AND MOTOR</vt:lpstr>
      <vt:lpstr>Sensing the back EMF</vt:lpstr>
      <vt:lpstr>PowerPoint Presentation</vt:lpstr>
      <vt:lpstr>SIGNAL FROM CONTROLLER TO ESC</vt:lpstr>
      <vt:lpstr>Video tutorial for  Assembling the drone</vt:lpstr>
      <vt:lpstr>PowerPoint Presentation</vt:lpstr>
      <vt:lpstr>CONFIGURATION  OF DRONE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Workshop on Drone</dc:title>
  <dc:creator>Sachinkumar Dubey</dc:creator>
  <cp:lastModifiedBy>Sachinkumar Dubey</cp:lastModifiedBy>
  <cp:revision>35</cp:revision>
  <dcterms:created xsi:type="dcterms:W3CDTF">2021-05-04T13:52:32Z</dcterms:created>
  <dcterms:modified xsi:type="dcterms:W3CDTF">2021-05-05T10:27:06Z</dcterms:modified>
</cp:coreProperties>
</file>